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5143500" cx="9144000"/>
  <p:notesSz cx="6858000" cy="9144000"/>
  <p:embeddedFontLst>
    <p:embeddedFont>
      <p:font typeface="Roboto"/>
      <p:regular r:id="rId34"/>
      <p:bold r:id="rId35"/>
      <p:italic r:id="rId36"/>
      <p:boldItalic r:id="rId37"/>
    </p:embeddedFont>
    <p:embeddedFont>
      <p:font typeface="Nunito"/>
      <p:regular r:id="rId38"/>
      <p:bold r:id="rId39"/>
      <p:italic r:id="rId40"/>
      <p:boldItalic r:id="rId41"/>
    </p:embeddedFont>
    <p:embeddedFont>
      <p:font typeface="Montserrat"/>
      <p:regular r:id="rId42"/>
      <p:bold r:id="rId43"/>
      <p:italic r:id="rId44"/>
      <p:boldItalic r:id="rId45"/>
    </p:embeddedFont>
    <p:embeddedFont>
      <p:font typeface="Lato"/>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E98E7C2-E0D5-46DF-883D-B683545B48D8}">
  <a:tblStyle styleId="{BE98E7C2-E0D5-46DF-883D-B683545B48D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Nunito-italic.fntdata"/><Relationship Id="rId42" Type="http://schemas.openxmlformats.org/officeDocument/2006/relationships/font" Target="fonts/Montserrat-regular.fntdata"/><Relationship Id="rId41" Type="http://schemas.openxmlformats.org/officeDocument/2006/relationships/font" Target="fonts/Nunito-boldItalic.fntdata"/><Relationship Id="rId44" Type="http://schemas.openxmlformats.org/officeDocument/2006/relationships/font" Target="fonts/Montserrat-italic.fntdata"/><Relationship Id="rId43" Type="http://schemas.openxmlformats.org/officeDocument/2006/relationships/font" Target="fonts/Montserrat-bold.fntdata"/><Relationship Id="rId46" Type="http://schemas.openxmlformats.org/officeDocument/2006/relationships/font" Target="fonts/Lato-regular.fntdata"/><Relationship Id="rId45" Type="http://schemas.openxmlformats.org/officeDocument/2006/relationships/font" Target="fonts/Montserrat-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Lato-italic.fntdata"/><Relationship Id="rId47" Type="http://schemas.openxmlformats.org/officeDocument/2006/relationships/font" Target="fonts/Lato-bold.fntdata"/><Relationship Id="rId49" Type="http://schemas.openxmlformats.org/officeDocument/2006/relationships/font" Target="fonts/Lat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font" Target="fonts/Roboto-bold.fntdata"/><Relationship Id="rId34" Type="http://schemas.openxmlformats.org/officeDocument/2006/relationships/font" Target="fonts/Roboto-regular.fntdata"/><Relationship Id="rId37" Type="http://schemas.openxmlformats.org/officeDocument/2006/relationships/font" Target="fonts/Roboto-boldItalic.fntdata"/><Relationship Id="rId36" Type="http://schemas.openxmlformats.org/officeDocument/2006/relationships/font" Target="fonts/Roboto-italic.fntdata"/><Relationship Id="rId39" Type="http://schemas.openxmlformats.org/officeDocument/2006/relationships/font" Target="fonts/Nunito-bold.fntdata"/><Relationship Id="rId38" Type="http://schemas.openxmlformats.org/officeDocument/2006/relationships/font" Target="fonts/Nunito-regular.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42f9260785_1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42f9260785_1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42f9260785_1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42f9260785_1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42aca6ccb5_3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42aca6ccb5_3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42f9260785_1_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42f9260785_1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42f9260785_1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42f9260785_1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42f9260785_1_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42f9260785_1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42f9260785_1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42f9260785_1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42f9260785_1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42f9260785_1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42f9260785_1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42f9260785_1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When selecting machine learning models for a project, </a:t>
            </a:r>
            <a:r>
              <a:rPr b="1" lang="en" sz="1200">
                <a:solidFill>
                  <a:schemeClr val="lt1"/>
                </a:solidFill>
                <a:highlight>
                  <a:schemeClr val="accent3"/>
                </a:highlight>
              </a:rPr>
              <a:t>we  carefully consider the characteristics of the dataset</a:t>
            </a:r>
            <a:r>
              <a:rPr b="1" lang="en" sz="1200"/>
              <a:t> and the problem being addressed. </a:t>
            </a:r>
            <a:br>
              <a:rPr b="1" lang="en" sz="1200"/>
            </a:br>
            <a:br>
              <a:rPr b="1" lang="en" sz="1200"/>
            </a:br>
            <a:r>
              <a:rPr b="1" lang="en" sz="1200">
                <a:highlight>
                  <a:schemeClr val="accent4"/>
                </a:highlight>
              </a:rPr>
              <a:t>In our project</a:t>
            </a:r>
            <a:r>
              <a:rPr b="1" lang="en" sz="1200"/>
              <a:t>, </a:t>
            </a:r>
            <a:r>
              <a:rPr b="1" lang="en" sz="1200">
                <a:highlight>
                  <a:schemeClr val="accent4"/>
                </a:highlight>
              </a:rPr>
              <a:t>we selected </a:t>
            </a:r>
            <a:r>
              <a:rPr b="1" lang="en" sz="1200"/>
              <a:t>SVM, Random Forest, and Neural Network models </a:t>
            </a:r>
            <a:r>
              <a:rPr b="1" lang="en" sz="1200">
                <a:highlight>
                  <a:schemeClr val="accent4"/>
                </a:highlight>
              </a:rPr>
              <a:t>based on their ability to handle the features in our dataset, such as earthquake magnitude, location, time, and depth. </a:t>
            </a:r>
            <a:r>
              <a:rPr b="1" lang="en" sz="1200"/>
              <a:t>  </a:t>
            </a:r>
            <a:br>
              <a:rPr b="1" lang="en" sz="1200"/>
            </a:br>
            <a:br>
              <a:rPr b="1" lang="en" sz="1200"/>
            </a:br>
            <a:r>
              <a:rPr b="1" lang="en" sz="1200"/>
              <a:t> So We  </a:t>
            </a:r>
            <a:r>
              <a:rPr b="1" lang="en" sz="1200">
                <a:highlight>
                  <a:schemeClr val="accent4"/>
                </a:highlight>
              </a:rPr>
              <a:t>evaluated</a:t>
            </a:r>
            <a:r>
              <a:rPr b="1" lang="en" sz="1200"/>
              <a:t> these models using various performance metrics such as accuracy, and MSE and identified the best-performing model based on these metrics.</a:t>
            </a:r>
            <a:br>
              <a:rPr b="1" lang="en" sz="1200"/>
            </a:br>
            <a:r>
              <a:rPr b="1" lang="en" sz="1200"/>
              <a:t> </a:t>
            </a:r>
            <a:endParaRPr b="1" sz="1200"/>
          </a:p>
          <a:p>
            <a:pPr indent="0" lvl="0" marL="0" rtl="0" algn="l">
              <a:spcBef>
                <a:spcPts val="0"/>
              </a:spcBef>
              <a:spcAft>
                <a:spcPts val="0"/>
              </a:spcAft>
              <a:buNone/>
            </a:pPr>
            <a:r>
              <a:rPr b="1" lang="en" sz="1200">
                <a:highlight>
                  <a:schemeClr val="accent4"/>
                </a:highlight>
              </a:rPr>
              <a:t>SVM is known</a:t>
            </a:r>
            <a:r>
              <a:rPr b="1" lang="en" sz="1200"/>
              <a:t> for its ability to </a:t>
            </a:r>
            <a:r>
              <a:rPr b="1" lang="en" sz="1200">
                <a:highlight>
                  <a:schemeClr val="accent4"/>
                </a:highlight>
              </a:rPr>
              <a:t>handle high-dimensional data a</a:t>
            </a:r>
            <a:r>
              <a:rPr b="1" lang="en" sz="1200"/>
              <a:t>nd perform well with both linear and non-linear boundaries. </a:t>
            </a:r>
            <a:endParaRPr b="1" sz="1200"/>
          </a:p>
          <a:p>
            <a:pPr indent="0" lvl="0" marL="0" rtl="0" algn="l">
              <a:spcBef>
                <a:spcPts val="0"/>
              </a:spcBef>
              <a:spcAft>
                <a:spcPts val="0"/>
              </a:spcAft>
              <a:buNone/>
            </a:pPr>
            <a:r>
              <a:t/>
            </a:r>
            <a:endParaRPr b="1" sz="1200"/>
          </a:p>
          <a:p>
            <a:pPr indent="0" lvl="0" marL="0" rtl="0" algn="l">
              <a:spcBef>
                <a:spcPts val="0"/>
              </a:spcBef>
              <a:spcAft>
                <a:spcPts val="0"/>
              </a:spcAft>
              <a:buNone/>
            </a:pPr>
            <a:r>
              <a:rPr b="1" lang="en" sz="1200">
                <a:highlight>
                  <a:schemeClr val="accent4"/>
                </a:highlight>
              </a:rPr>
              <a:t>Random Forests </a:t>
            </a:r>
            <a:r>
              <a:rPr b="1" lang="en" sz="1200"/>
              <a:t>are powerful ensemble models that can </a:t>
            </a:r>
            <a:r>
              <a:rPr b="1" lang="en" sz="1200">
                <a:highlight>
                  <a:schemeClr val="accent4"/>
                </a:highlight>
              </a:rPr>
              <a:t>handle a large number of features and are less prone to overfitting</a:t>
            </a:r>
            <a:r>
              <a:rPr b="1" lang="en" sz="1200"/>
              <a:t>. </a:t>
            </a:r>
            <a:endParaRPr b="1" sz="1200"/>
          </a:p>
          <a:p>
            <a:pPr indent="0" lvl="0" marL="0" rtl="0" algn="l">
              <a:spcBef>
                <a:spcPts val="0"/>
              </a:spcBef>
              <a:spcAft>
                <a:spcPts val="0"/>
              </a:spcAft>
              <a:buNone/>
            </a:pPr>
            <a:br>
              <a:rPr b="1" lang="en" sz="1200"/>
            </a:br>
            <a:r>
              <a:rPr b="1" lang="en" sz="1200">
                <a:highlight>
                  <a:schemeClr val="accent4"/>
                </a:highlight>
              </a:rPr>
              <a:t>Neural Networks</a:t>
            </a:r>
            <a:r>
              <a:rPr b="1" lang="en" sz="1200"/>
              <a:t> are known for their ability to model complex relationships between variables and are well-suited for time-series data.</a:t>
            </a:r>
            <a:br>
              <a:rPr b="1" lang="en" sz="1200"/>
            </a:br>
            <a:br>
              <a:rPr b="1" lang="en" sz="1200"/>
            </a:br>
            <a:r>
              <a:rPr b="1" lang="en" sz="1200"/>
              <a:t> We believed that by selecting these models, we could leverage their strengths to make accurate predictions about future earthquakes.</a:t>
            </a:r>
            <a:br>
              <a:rPr b="1" lang="en" sz="1200"/>
            </a:br>
            <a:br>
              <a:rPr b="1" lang="en" sz="1200"/>
            </a:br>
            <a:r>
              <a:rPr b="1" lang="en" sz="1200"/>
              <a:t>However, we also noted that your dataset was imbalanced, with significantly more non-earthquake events than actual earthquake events. </a:t>
            </a:r>
            <a:br>
              <a:rPr b="1" lang="en" sz="1200"/>
            </a:br>
            <a:br>
              <a:rPr b="1" lang="en" sz="1200"/>
            </a:br>
            <a:r>
              <a:rPr b="1" lang="en" sz="1200">
                <a:highlight>
                  <a:schemeClr val="accent4"/>
                </a:highlight>
              </a:rPr>
              <a:t>Overall our model selection process involved consideration of the characteristics of the dataset</a:t>
            </a:r>
            <a:r>
              <a:rPr b="1" lang="en" sz="1200"/>
              <a:t>, evaluation of the performance metrics, and application of techniques to address any imbalances in the dataset. </a:t>
            </a:r>
            <a:endParaRPr b="1" sz="1200"/>
          </a:p>
          <a:p>
            <a:pPr indent="0" lvl="0" marL="0" rtl="0" algn="l">
              <a:spcBef>
                <a:spcPts val="0"/>
              </a:spcBef>
              <a:spcAft>
                <a:spcPts val="0"/>
              </a:spcAft>
              <a:buNone/>
            </a:pPr>
            <a:r>
              <a:t/>
            </a:r>
            <a:endParaRPr b="1" sz="1200"/>
          </a:p>
          <a:p>
            <a:pPr indent="0" lvl="0" marL="0" rtl="0" algn="l">
              <a:spcBef>
                <a:spcPts val="0"/>
              </a:spcBef>
              <a:spcAft>
                <a:spcPts val="0"/>
              </a:spcAft>
              <a:buNone/>
            </a:pPr>
            <a:r>
              <a:t/>
            </a:r>
            <a:endParaRPr b="1" sz="1200"/>
          </a:p>
          <a:p>
            <a:pPr indent="0" lvl="0" marL="0" rtl="0" algn="l">
              <a:spcBef>
                <a:spcPts val="0"/>
              </a:spcBef>
              <a:spcAft>
                <a:spcPts val="0"/>
              </a:spcAft>
              <a:buNone/>
            </a:pPr>
            <a:r>
              <a:rPr b="1" lang="en" sz="1200"/>
              <a:t>REGRESSION VS CLASSIFICATION</a:t>
            </a:r>
            <a:endParaRPr b="1" sz="12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42f9260785_1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42f9260785_1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700"/>
              <a:t>To address the challenges, we created additional columns in our dataset. Specifically, we created four new columns: L, which denotes large earthquakes over 5.5 magnitude; S, which denotes small earthquakes below 5.5 magnitude; MAG5, </a:t>
            </a:r>
            <a:r>
              <a:rPr b="1" lang="en" sz="1700">
                <a:highlight>
                  <a:schemeClr val="accent4"/>
                </a:highlight>
              </a:rPr>
              <a:t>which represents the rolling maximum magnitude over 5 years; and MAG10, which represents the rolling maximum magnitude over 10 years. </a:t>
            </a:r>
            <a:br>
              <a:rPr b="1" lang="en" sz="1700">
                <a:highlight>
                  <a:schemeClr val="accent4"/>
                </a:highlight>
              </a:rPr>
            </a:br>
            <a:br>
              <a:rPr b="1" lang="en" sz="1700">
                <a:highlight>
                  <a:schemeClr val="accent4"/>
                </a:highlight>
              </a:rPr>
            </a:br>
            <a:r>
              <a:rPr b="1" lang="en" sz="1700"/>
              <a:t>These columns helped us to capture the temporal and spatial </a:t>
            </a:r>
            <a:r>
              <a:rPr b="1" lang="en" sz="1700">
                <a:highlight>
                  <a:schemeClr val="accent4"/>
                </a:highlight>
              </a:rPr>
              <a:t>patterns of earthquakes</a:t>
            </a:r>
            <a:r>
              <a:rPr b="1" lang="en" sz="1700"/>
              <a:t> and improve the performance of our machine learning models.</a:t>
            </a:r>
            <a:br>
              <a:rPr b="1" lang="en" sz="1700"/>
            </a:br>
            <a:endParaRPr b="1" sz="1700"/>
          </a:p>
          <a:p>
            <a:pPr indent="0" lvl="0" marL="0" rtl="0" algn="l">
              <a:spcBef>
                <a:spcPts val="0"/>
              </a:spcBef>
              <a:spcAft>
                <a:spcPts val="0"/>
              </a:spcAft>
              <a:buNone/>
            </a:pPr>
            <a:r>
              <a:rPr b="1" lang="en" sz="1700">
                <a:highlight>
                  <a:schemeClr val="accent4"/>
                </a:highlight>
              </a:rPr>
              <a:t>Temporal patterns refer to the patterns</a:t>
            </a:r>
            <a:r>
              <a:rPr b="1" lang="en" sz="1700"/>
              <a:t> or trends that occur over time. In the context of earthquake prediction, temporal patterns may include the frequency and intensity of past earthquakes in a specific region, or the occurrence of earthquakes during certain times of the year. </a:t>
            </a:r>
            <a:br>
              <a:rPr b="1" lang="en" sz="1700"/>
            </a:br>
            <a:br>
              <a:rPr b="1" lang="en" sz="1700"/>
            </a:br>
            <a:r>
              <a:rPr b="1" lang="en" sz="1700"/>
              <a:t>Spatial patterns, on the other hand, refer to the patterns or trends that occur in different geographic locations. In the context of earthquake prediction, spatial patterns may include the distribution of past earthquakes across different regions or the occurrence of earthquakes along specific fault lines.</a:t>
            </a:r>
            <a:br>
              <a:rPr b="1" lang="en" sz="1700"/>
            </a:br>
            <a:br>
              <a:rPr b="1" lang="en" sz="1700"/>
            </a:br>
            <a:r>
              <a:rPr b="1" lang="en" sz="1700"/>
              <a:t>We used feature importance analysis to identify the most important features that contributed to earthquake prediction, which helped us to fine-tune the models and improve their performance."</a:t>
            </a:r>
            <a:endParaRPr b="1" sz="17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42aca6ccb5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42aca6ccb5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project is earthquake forecasting, which we accomplish by predicting earthquake magnitude in future years in a time spans of 1-year, 5-year, 10-year. Real-time data.</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42aca6ccb5_3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42aca6ccb5_3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This table shows the performance of different models on a dataset with different time horizons. FOR this model, we have the mean squared error (MSE) for three different time horizons: 1-year, 5-year, and 10-year.</a:t>
            </a:r>
            <a:endParaRPr b="1" sz="1500"/>
          </a:p>
          <a:p>
            <a:pPr indent="0" lvl="0" marL="0" rtl="0" algn="l">
              <a:spcBef>
                <a:spcPts val="0"/>
              </a:spcBef>
              <a:spcAft>
                <a:spcPts val="0"/>
              </a:spcAft>
              <a:buNone/>
            </a:pPr>
            <a:r>
              <a:t/>
            </a:r>
            <a:endParaRPr b="1" sz="1500"/>
          </a:p>
          <a:p>
            <a:pPr indent="0" lvl="0" marL="0" rtl="0" algn="l">
              <a:spcBef>
                <a:spcPts val="0"/>
              </a:spcBef>
              <a:spcAft>
                <a:spcPts val="0"/>
              </a:spcAft>
              <a:buNone/>
            </a:pPr>
            <a:r>
              <a:rPr b="1" lang="en" sz="1500"/>
              <a:t>Lower MSE values indicate better performance, as they indicate that the model's predictions are closer to the true values in the test set.</a:t>
            </a:r>
            <a:endParaRPr b="1" sz="1500"/>
          </a:p>
          <a:p>
            <a:pPr indent="0" lvl="0" marL="0" rtl="0" algn="l">
              <a:spcBef>
                <a:spcPts val="0"/>
              </a:spcBef>
              <a:spcAft>
                <a:spcPts val="0"/>
              </a:spcAft>
              <a:buNone/>
            </a:pPr>
            <a:r>
              <a:t/>
            </a:r>
            <a:endParaRPr b="1" sz="1500"/>
          </a:p>
          <a:p>
            <a:pPr indent="0" lvl="0" marL="0" rtl="0" algn="l">
              <a:spcBef>
                <a:spcPts val="0"/>
              </a:spcBef>
              <a:spcAft>
                <a:spcPts val="0"/>
              </a:spcAft>
              <a:buNone/>
            </a:pPr>
            <a:r>
              <a:rPr b="1" lang="en" sz="1500"/>
              <a:t>MSE = (1/n) * Σ(yi - y^i)^2</a:t>
            </a:r>
            <a:endParaRPr b="1" sz="1500"/>
          </a:p>
          <a:p>
            <a:pPr indent="0" lvl="0" marL="0" rtl="0" algn="l">
              <a:lnSpc>
                <a:spcPct val="175000"/>
              </a:lnSpc>
              <a:spcBef>
                <a:spcPts val="1500"/>
              </a:spcBef>
              <a:spcAft>
                <a:spcPts val="0"/>
              </a:spcAft>
              <a:buClr>
                <a:schemeClr val="dk1"/>
              </a:buClr>
              <a:buSzPts val="1100"/>
              <a:buFont typeface="Arial"/>
              <a:buNone/>
            </a:pPr>
            <a:r>
              <a:rPr lang="en" sz="1050">
                <a:solidFill>
                  <a:schemeClr val="dk1"/>
                </a:solidFill>
                <a:latin typeface="Roboto"/>
                <a:ea typeface="Roboto"/>
                <a:cs typeface="Roboto"/>
                <a:sym typeface="Roboto"/>
              </a:rPr>
              <a:t>Where n is the total number of observations, yi is the actual value of the i-th observation, and y^i is the predicted value of the i-th observation. The formula computes the squared difference between the actual and predicted values for each observation, adds up all these squared differences, and then takes the average of these values to get the final MSE. The lower the value of MSE, the better the performance of the model.</a:t>
            </a:r>
            <a:endParaRPr sz="1050">
              <a:solidFill>
                <a:schemeClr val="dk1"/>
              </a:solidFill>
              <a:latin typeface="Roboto"/>
              <a:ea typeface="Roboto"/>
              <a:cs typeface="Roboto"/>
              <a:sym typeface="Roboto"/>
            </a:endParaRPr>
          </a:p>
          <a:p>
            <a:pPr indent="0" lvl="0" marL="0" rtl="0" algn="l">
              <a:lnSpc>
                <a:spcPct val="175000"/>
              </a:lnSpc>
              <a:spcBef>
                <a:spcPts val="0"/>
              </a:spcBef>
              <a:spcAft>
                <a:spcPts val="0"/>
              </a:spcAft>
              <a:buClr>
                <a:schemeClr val="dk1"/>
              </a:buClr>
              <a:buSzPts val="1100"/>
              <a:buFont typeface="Arial"/>
              <a:buNone/>
            </a:pPr>
            <a:r>
              <a:t/>
            </a:r>
            <a:endParaRPr sz="1050">
              <a:solidFill>
                <a:schemeClr val="dk1"/>
              </a:solidFill>
              <a:latin typeface="Roboto"/>
              <a:ea typeface="Roboto"/>
              <a:cs typeface="Roboto"/>
              <a:sym typeface="Roboto"/>
            </a:endParaRPr>
          </a:p>
          <a:p>
            <a:pPr indent="0" lvl="0" marL="0" rtl="0" algn="l">
              <a:spcBef>
                <a:spcPts val="0"/>
              </a:spcBef>
              <a:spcAft>
                <a:spcPts val="0"/>
              </a:spcAft>
              <a:buNone/>
            </a:pPr>
            <a:r>
              <a:t/>
            </a:r>
            <a:endParaRPr b="1" sz="15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42f9260785_1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42f9260785_1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431d9008e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431d9008e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431d9008e8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431d9008e8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431d9008e8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431d9008e8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42f9260785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42f9260785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42f9260785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42f9260785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42f9260785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242f9260785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42aca6ccb5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42aca6ccb5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42f9260785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42f9260785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rgbClr val="424242"/>
                </a:solidFill>
                <a:latin typeface="Nunito"/>
                <a:ea typeface="Nunito"/>
                <a:cs typeface="Nunito"/>
                <a:sym typeface="Nunito"/>
              </a:rPr>
              <a:t>Ellsworth, W. L. (1995) presents two approaches to long-term earthquake forecasting: one is the simulation of earthquakes, the other is the analysis of frequencies of smaller earthquakes.</a:t>
            </a:r>
            <a:endParaRPr sz="1200">
              <a:solidFill>
                <a:srgbClr val="424242"/>
              </a:solidFill>
              <a:latin typeface="Nunito"/>
              <a:ea typeface="Nunito"/>
              <a:cs typeface="Nunito"/>
              <a:sym typeface="Nunito"/>
            </a:endParaRPr>
          </a:p>
          <a:p>
            <a:pPr indent="0" lvl="0" marL="0" rtl="0" algn="l">
              <a:lnSpc>
                <a:spcPct val="100000"/>
              </a:lnSpc>
              <a:spcBef>
                <a:spcPts val="0"/>
              </a:spcBef>
              <a:spcAft>
                <a:spcPts val="0"/>
              </a:spcAft>
              <a:buNone/>
            </a:pPr>
            <a:r>
              <a:t/>
            </a:r>
            <a:endParaRPr sz="1200">
              <a:solidFill>
                <a:srgbClr val="424242"/>
              </a:solidFill>
              <a:latin typeface="Nunito"/>
              <a:ea typeface="Nunito"/>
              <a:cs typeface="Nunito"/>
              <a:sym typeface="Nunito"/>
            </a:endParaRPr>
          </a:p>
          <a:p>
            <a:pPr indent="0" lvl="0" marL="0" rtl="0" algn="l">
              <a:lnSpc>
                <a:spcPct val="100000"/>
              </a:lnSpc>
              <a:spcBef>
                <a:spcPts val="0"/>
              </a:spcBef>
              <a:spcAft>
                <a:spcPts val="0"/>
              </a:spcAft>
              <a:buNone/>
            </a:pPr>
            <a:r>
              <a:rPr lang="en" sz="1200">
                <a:solidFill>
                  <a:srgbClr val="424242"/>
                </a:solidFill>
                <a:latin typeface="Nunito"/>
                <a:ea typeface="Nunito"/>
                <a:cs typeface="Nunito"/>
                <a:sym typeface="Nunito"/>
              </a:rPr>
              <a:t>Forecasting can be done using a short-term model or a long-term model, where </a:t>
            </a:r>
            <a:r>
              <a:rPr lang="en" sz="1200">
                <a:solidFill>
                  <a:srgbClr val="424242"/>
                </a:solidFill>
                <a:latin typeface="Nunito"/>
                <a:ea typeface="Nunito"/>
                <a:cs typeface="Nunito"/>
                <a:sym typeface="Nunito"/>
              </a:rPr>
              <a:t>Jordan &amp; Jones (2010) performed a review of existing methods and noted that short-term models </a:t>
            </a:r>
            <a:r>
              <a:rPr lang="en" sz="1200">
                <a:solidFill>
                  <a:srgbClr val="424242"/>
                </a:solidFill>
                <a:latin typeface="Nunito"/>
                <a:ea typeface="Nunito"/>
                <a:cs typeface="Nunito"/>
                <a:sym typeface="Nunito"/>
              </a:rPr>
              <a:t>presented a probability gain over long-term models Additionally, they noted a shift from using time-independent models to using time-dependent models, which again produced results with higher probabilities.</a:t>
            </a:r>
            <a:endParaRPr sz="1200">
              <a:solidFill>
                <a:srgbClr val="424242"/>
              </a:solidFill>
              <a:latin typeface="Nunito"/>
              <a:ea typeface="Nunito"/>
              <a:cs typeface="Nunito"/>
              <a:sym typeface="Nunito"/>
            </a:endParaRPr>
          </a:p>
          <a:p>
            <a:pPr indent="0" lvl="0" marL="0" rtl="0" algn="l">
              <a:lnSpc>
                <a:spcPct val="100000"/>
              </a:lnSpc>
              <a:spcBef>
                <a:spcPts val="0"/>
              </a:spcBef>
              <a:spcAft>
                <a:spcPts val="0"/>
              </a:spcAft>
              <a:buNone/>
            </a:pPr>
            <a:r>
              <a:t/>
            </a:r>
            <a:endParaRPr sz="1200">
              <a:solidFill>
                <a:srgbClr val="424242"/>
              </a:solidFill>
              <a:latin typeface="Nunito"/>
              <a:ea typeface="Nunito"/>
              <a:cs typeface="Nunito"/>
              <a:sym typeface="Nunito"/>
            </a:endParaRPr>
          </a:p>
          <a:p>
            <a:pPr indent="0" lvl="0" marL="0" rtl="0" algn="l">
              <a:lnSpc>
                <a:spcPct val="100000"/>
              </a:lnSpc>
              <a:spcBef>
                <a:spcPts val="0"/>
              </a:spcBef>
              <a:spcAft>
                <a:spcPts val="0"/>
              </a:spcAft>
              <a:buNone/>
            </a:pPr>
            <a:r>
              <a:rPr lang="en" sz="1200">
                <a:solidFill>
                  <a:srgbClr val="424242"/>
                </a:solidFill>
                <a:latin typeface="Nunito"/>
                <a:ea typeface="Nunito"/>
                <a:cs typeface="Nunito"/>
                <a:sym typeface="Nunito"/>
              </a:rPr>
              <a:t>Time-depen</a:t>
            </a:r>
            <a:r>
              <a:rPr lang="en" sz="1200">
                <a:solidFill>
                  <a:srgbClr val="424242"/>
                </a:solidFill>
                <a:latin typeface="Nunito"/>
                <a:ea typeface="Nunito"/>
                <a:cs typeface="Nunito"/>
                <a:sym typeface="Nunito"/>
              </a:rPr>
              <a:t>sent models</a:t>
            </a:r>
            <a:endParaRPr sz="1200">
              <a:solidFill>
                <a:srgbClr val="424242"/>
              </a:solidFill>
              <a:latin typeface="Nunito"/>
              <a:ea typeface="Nunito"/>
              <a:cs typeface="Nunito"/>
              <a:sym typeface="Nunito"/>
            </a:endParaRPr>
          </a:p>
          <a:p>
            <a:pPr indent="0" lvl="0" marL="0" rtl="0" algn="l">
              <a:lnSpc>
                <a:spcPct val="100000"/>
              </a:lnSpc>
              <a:spcBef>
                <a:spcPts val="0"/>
              </a:spcBef>
              <a:spcAft>
                <a:spcPts val="0"/>
              </a:spcAft>
              <a:buNone/>
            </a:pPr>
            <a:r>
              <a:rPr lang="en" sz="1200">
                <a:solidFill>
                  <a:srgbClr val="424242"/>
                </a:solidFill>
                <a:latin typeface="Nunito"/>
                <a:ea typeface="Nunito"/>
                <a:cs typeface="Nunito"/>
                <a:sym typeface="Nunito"/>
              </a:rPr>
              <a:t>Built on to me-independent models</a:t>
            </a:r>
            <a:endParaRPr sz="1200">
              <a:solidFill>
                <a:srgbClr val="424242"/>
              </a:solidFill>
              <a:latin typeface="Nunito"/>
              <a:ea typeface="Nunito"/>
              <a:cs typeface="Nunito"/>
              <a:sym typeface="Nunito"/>
            </a:endParaRPr>
          </a:p>
          <a:p>
            <a:pPr indent="0" lvl="0" marL="0" rtl="0" algn="l">
              <a:lnSpc>
                <a:spcPct val="100000"/>
              </a:lnSpc>
              <a:spcBef>
                <a:spcPts val="0"/>
              </a:spcBef>
              <a:spcAft>
                <a:spcPts val="0"/>
              </a:spcAft>
              <a:buNone/>
            </a:pPr>
            <a:r>
              <a:rPr lang="en" sz="1200">
                <a:solidFill>
                  <a:srgbClr val="424242"/>
                </a:solidFill>
                <a:latin typeface="Nunito"/>
                <a:ea typeface="Nunito"/>
                <a:cs typeface="Nunito"/>
                <a:sym typeface="Nunito"/>
              </a:rPr>
              <a:t>And add k</a:t>
            </a:r>
            <a:r>
              <a:rPr lang="en" sz="1200">
                <a:solidFill>
                  <a:srgbClr val="424242"/>
                </a:solidFill>
                <a:latin typeface="Nunito"/>
                <a:ea typeface="Nunito"/>
                <a:cs typeface="Nunito"/>
                <a:sym typeface="Nunito"/>
              </a:rPr>
              <a:t>inetic modeling of fault strain from sources like GPS data</a:t>
            </a:r>
            <a:endParaRPr sz="1200">
              <a:solidFill>
                <a:srgbClr val="424242"/>
              </a:solidFill>
              <a:latin typeface="Nunito"/>
              <a:ea typeface="Nunito"/>
              <a:cs typeface="Nunito"/>
              <a:sym typeface="Nunito"/>
            </a:endParaRPr>
          </a:p>
          <a:p>
            <a:pPr indent="0" lvl="0" marL="0" rtl="0" algn="l">
              <a:lnSpc>
                <a:spcPct val="100000"/>
              </a:lnSpc>
              <a:spcBef>
                <a:spcPts val="0"/>
              </a:spcBef>
              <a:spcAft>
                <a:spcPts val="0"/>
              </a:spcAft>
              <a:buNone/>
            </a:pPr>
            <a:r>
              <a:t/>
            </a:r>
            <a:endParaRPr sz="1200">
              <a:latin typeface="Nunito"/>
              <a:ea typeface="Nunito"/>
              <a:cs typeface="Nunito"/>
              <a:sym typeface="Nuni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42aca6ccb5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42aca6ccb5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sz="1200">
              <a:solidFill>
                <a:srgbClr val="424242"/>
              </a:solidFill>
              <a:latin typeface="Nunito"/>
              <a:ea typeface="Nunito"/>
              <a:cs typeface="Nunito"/>
              <a:sym typeface="Nunito"/>
            </a:endParaRPr>
          </a:p>
          <a:p>
            <a:pPr indent="-304800" lvl="0" marL="457200" rtl="0" algn="l">
              <a:lnSpc>
                <a:spcPct val="100000"/>
              </a:lnSpc>
              <a:spcBef>
                <a:spcPts val="0"/>
              </a:spcBef>
              <a:spcAft>
                <a:spcPts val="0"/>
              </a:spcAft>
              <a:buSzPts val="1200"/>
              <a:buFont typeface="Nunito"/>
              <a:buChar char="●"/>
            </a:pPr>
            <a:r>
              <a:rPr lang="en" sz="1200">
                <a:solidFill>
                  <a:srgbClr val="424242"/>
                </a:solidFill>
                <a:latin typeface="Nunito"/>
                <a:ea typeface="Nunito"/>
                <a:cs typeface="Nunito"/>
                <a:sym typeface="Nunito"/>
              </a:rPr>
              <a:t>ANSS (</a:t>
            </a:r>
            <a:r>
              <a:rPr lang="en" sz="1200">
                <a:solidFill>
                  <a:schemeClr val="dk1"/>
                </a:solidFill>
                <a:latin typeface="Nunito"/>
                <a:ea typeface="Nunito"/>
                <a:cs typeface="Nunito"/>
                <a:sym typeface="Nunito"/>
              </a:rPr>
              <a:t>Advanced National Seismic System), collects from all over the US.</a:t>
            </a:r>
            <a:endParaRPr sz="1200">
              <a:solidFill>
                <a:schemeClr val="dk1"/>
              </a:solidFill>
              <a:latin typeface="Nunito"/>
              <a:ea typeface="Nunito"/>
              <a:cs typeface="Nunito"/>
              <a:sym typeface="Nunito"/>
            </a:endParaRPr>
          </a:p>
          <a:p>
            <a:pPr indent="-304800" lvl="0" marL="457200" rtl="0" algn="l">
              <a:lnSpc>
                <a:spcPct val="100000"/>
              </a:lnSpc>
              <a:spcBef>
                <a:spcPts val="0"/>
              </a:spcBef>
              <a:spcAft>
                <a:spcPts val="0"/>
              </a:spcAft>
              <a:buClr>
                <a:schemeClr val="dk1"/>
              </a:buClr>
              <a:buSzPts val="1200"/>
              <a:buFont typeface="Nunito"/>
              <a:buChar char="●"/>
            </a:pPr>
            <a:r>
              <a:rPr lang="en" sz="1200">
                <a:solidFill>
                  <a:schemeClr val="dk1"/>
                </a:solidFill>
                <a:latin typeface="Nunito"/>
                <a:ea typeface="Nunito"/>
                <a:cs typeface="Nunito"/>
                <a:sym typeface="Nunito"/>
              </a:rPr>
              <a:t>JMA (Japan Meteorological Agency)</a:t>
            </a:r>
            <a:endParaRPr sz="1200">
              <a:solidFill>
                <a:schemeClr val="dk1"/>
              </a:solidFill>
              <a:latin typeface="Nunito"/>
              <a:ea typeface="Nunito"/>
              <a:cs typeface="Nunito"/>
              <a:sym typeface="Nunito"/>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PDE Preliminary Determinations of Epicenters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42f9260785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42f9260785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a:t>Elastic-rebound-motivated probabilities for modelling earthquake productivity. Modelled Field et. al from Uniform California Earthquake Rupture Forecast (UCERF) uses a completely simulated approach, estimating events with models for fault activity, crust deformation, event rate, and probability.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43557e757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43557e757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sz="1200">
              <a:solidFill>
                <a:srgbClr val="424242"/>
              </a:solidFill>
              <a:latin typeface="Nunito"/>
              <a:ea typeface="Nunito"/>
              <a:cs typeface="Nunito"/>
              <a:sym typeface="Nunito"/>
            </a:endParaRPr>
          </a:p>
          <a:p>
            <a:pPr indent="-304800" lvl="0" marL="457200" rtl="0" algn="l">
              <a:lnSpc>
                <a:spcPct val="100000"/>
              </a:lnSpc>
              <a:spcBef>
                <a:spcPts val="0"/>
              </a:spcBef>
              <a:spcAft>
                <a:spcPts val="0"/>
              </a:spcAft>
              <a:buSzPts val="1200"/>
              <a:buFont typeface="Nunito"/>
              <a:buChar char="●"/>
            </a:pPr>
            <a:r>
              <a:rPr lang="en" sz="1200">
                <a:solidFill>
                  <a:srgbClr val="424242"/>
                </a:solidFill>
                <a:latin typeface="Nunito"/>
                <a:ea typeface="Nunito"/>
                <a:cs typeface="Nunito"/>
                <a:sym typeface="Nunito"/>
              </a:rPr>
              <a:t>ANSS (</a:t>
            </a:r>
            <a:r>
              <a:rPr lang="en" sz="1200">
                <a:solidFill>
                  <a:schemeClr val="dk1"/>
                </a:solidFill>
                <a:latin typeface="Nunito"/>
                <a:ea typeface="Nunito"/>
                <a:cs typeface="Nunito"/>
                <a:sym typeface="Nunito"/>
              </a:rPr>
              <a:t>Advanced National Seismic System), collects from all over the US.</a:t>
            </a:r>
            <a:endParaRPr sz="1200">
              <a:solidFill>
                <a:schemeClr val="dk1"/>
              </a:solidFill>
              <a:latin typeface="Nunito"/>
              <a:ea typeface="Nunito"/>
              <a:cs typeface="Nunito"/>
              <a:sym typeface="Nunito"/>
            </a:endParaRPr>
          </a:p>
          <a:p>
            <a:pPr indent="-304800" lvl="0" marL="457200" rtl="0" algn="l">
              <a:lnSpc>
                <a:spcPct val="100000"/>
              </a:lnSpc>
              <a:spcBef>
                <a:spcPts val="0"/>
              </a:spcBef>
              <a:spcAft>
                <a:spcPts val="0"/>
              </a:spcAft>
              <a:buClr>
                <a:schemeClr val="dk1"/>
              </a:buClr>
              <a:buSzPts val="1200"/>
              <a:buFont typeface="Nunito"/>
              <a:buChar char="●"/>
            </a:pPr>
            <a:r>
              <a:rPr lang="en" sz="1200">
                <a:solidFill>
                  <a:schemeClr val="dk1"/>
                </a:solidFill>
                <a:latin typeface="Nunito"/>
                <a:ea typeface="Nunito"/>
                <a:cs typeface="Nunito"/>
                <a:sym typeface="Nunito"/>
              </a:rPr>
              <a:t>JMA (Japan Meteorological Agency)</a:t>
            </a:r>
            <a:endParaRPr sz="1200">
              <a:solidFill>
                <a:schemeClr val="dk1"/>
              </a:solidFill>
              <a:latin typeface="Nunito"/>
              <a:ea typeface="Nunito"/>
              <a:cs typeface="Nunito"/>
              <a:sym typeface="Nunito"/>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PDE Preliminary Determinations of Epicenters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42aca6ccb5_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42aca6ccb5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42f9260785_1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42f9260785_1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10.png"/><Relationship Id="rId5"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5.png"/><Relationship Id="rId4" Type="http://schemas.openxmlformats.org/officeDocument/2006/relationships/image" Target="../media/image12.png"/><Relationship Id="rId5"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hyperlink" Target="https://doi.org/10.1785/0120140093" TargetMode="External"/><Relationship Id="rId4" Type="http://schemas.openxmlformats.org/officeDocument/2006/relationships/hyperlink" Target="https://doi.org/10.1785/0120120062"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doi.org/10.1785/gssrl.81.4.571" TargetMode="External"/><Relationship Id="rId4" Type="http://schemas.openxmlformats.org/officeDocument/2006/relationships/hyperlink" Target="https://doi.org/10.4081/rg.2012.e8"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33" name="Shape 133"/>
        <p:cNvGrpSpPr/>
        <p:nvPr/>
      </p:nvGrpSpPr>
      <p:grpSpPr>
        <a:xfrm>
          <a:off x="0" y="0"/>
          <a:ext cx="0" cy="0"/>
          <a:chOff x="0" y="0"/>
          <a:chExt cx="0" cy="0"/>
        </a:xfrm>
      </p:grpSpPr>
      <p:sp>
        <p:nvSpPr>
          <p:cNvPr id="134" name="Google Shape;134;p13"/>
          <p:cNvSpPr txBox="1"/>
          <p:nvPr>
            <p:ph type="ctrTitle"/>
          </p:nvPr>
        </p:nvSpPr>
        <p:spPr>
          <a:xfrm>
            <a:off x="3194925" y="981725"/>
            <a:ext cx="5188500" cy="1872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Earthquake Prediction Using Machine Learning Models</a:t>
            </a:r>
            <a:endParaRPr b="1"/>
          </a:p>
        </p:txBody>
      </p:sp>
      <p:sp>
        <p:nvSpPr>
          <p:cNvPr id="135" name="Google Shape;135;p13"/>
          <p:cNvSpPr txBox="1"/>
          <p:nvPr>
            <p:ph idx="1" type="subTitle"/>
          </p:nvPr>
        </p:nvSpPr>
        <p:spPr>
          <a:xfrm>
            <a:off x="3194925" y="3463650"/>
            <a:ext cx="4255500" cy="6954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688"/>
              <a:buNone/>
            </a:pPr>
            <a:r>
              <a:rPr b="1" lang="en" sz="1700">
                <a:latin typeface="Montserrat"/>
                <a:ea typeface="Montserrat"/>
                <a:cs typeface="Montserrat"/>
                <a:sym typeface="Montserrat"/>
              </a:rPr>
              <a:t>By - Group 5 </a:t>
            </a:r>
            <a:endParaRPr b="1" sz="1700">
              <a:latin typeface="Montserrat"/>
              <a:ea typeface="Montserrat"/>
              <a:cs typeface="Montserrat"/>
              <a:sym typeface="Montserrat"/>
            </a:endParaRPr>
          </a:p>
          <a:p>
            <a:pPr indent="0" lvl="0" marL="0" rtl="0" algn="l">
              <a:lnSpc>
                <a:spcPct val="80000"/>
              </a:lnSpc>
              <a:spcBef>
                <a:spcPts val="0"/>
              </a:spcBef>
              <a:spcAft>
                <a:spcPts val="0"/>
              </a:spcAft>
              <a:buSzPts val="688"/>
              <a:buNone/>
            </a:pPr>
            <a:r>
              <a:rPr b="1" lang="en" sz="1700">
                <a:latin typeface="Montserrat"/>
                <a:ea typeface="Montserrat"/>
                <a:cs typeface="Montserrat"/>
                <a:sym typeface="Montserrat"/>
              </a:rPr>
              <a:t>Jay Dale</a:t>
            </a:r>
            <a:endParaRPr b="1" sz="1700">
              <a:latin typeface="Montserrat"/>
              <a:ea typeface="Montserrat"/>
              <a:cs typeface="Montserrat"/>
              <a:sym typeface="Montserrat"/>
            </a:endParaRPr>
          </a:p>
          <a:p>
            <a:pPr indent="0" lvl="0" marL="0" rtl="0" algn="l">
              <a:lnSpc>
                <a:spcPct val="80000"/>
              </a:lnSpc>
              <a:spcBef>
                <a:spcPts val="0"/>
              </a:spcBef>
              <a:spcAft>
                <a:spcPts val="0"/>
              </a:spcAft>
              <a:buSzPts val="688"/>
              <a:buNone/>
            </a:pPr>
            <a:r>
              <a:rPr b="1" lang="en" sz="1700">
                <a:latin typeface="Montserrat"/>
                <a:ea typeface="Montserrat"/>
                <a:cs typeface="Montserrat"/>
                <a:sym typeface="Montserrat"/>
              </a:rPr>
              <a:t>Renita D’silva</a:t>
            </a:r>
            <a:endParaRPr b="1" sz="1700">
              <a:latin typeface="Montserrat"/>
              <a:ea typeface="Montserrat"/>
              <a:cs typeface="Montserrat"/>
              <a:sym typeface="Montserrat"/>
            </a:endParaRPr>
          </a:p>
          <a:p>
            <a:pPr indent="0" lvl="0" marL="0" rtl="0" algn="l">
              <a:lnSpc>
                <a:spcPct val="80000"/>
              </a:lnSpc>
              <a:spcBef>
                <a:spcPts val="0"/>
              </a:spcBef>
              <a:spcAft>
                <a:spcPts val="0"/>
              </a:spcAft>
              <a:buSzPts val="688"/>
              <a:buNone/>
            </a:pPr>
            <a:r>
              <a:rPr b="1" lang="en" sz="1700">
                <a:latin typeface="Montserrat"/>
                <a:ea typeface="Montserrat"/>
                <a:cs typeface="Montserrat"/>
                <a:sym typeface="Montserrat"/>
              </a:rPr>
              <a:t>Sally Wei</a:t>
            </a:r>
            <a:endParaRPr b="1" sz="1700">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93" name="Shape 193"/>
        <p:cNvGrpSpPr/>
        <p:nvPr/>
      </p:nvGrpSpPr>
      <p:grpSpPr>
        <a:xfrm>
          <a:off x="0" y="0"/>
          <a:ext cx="0" cy="0"/>
          <a:chOff x="0" y="0"/>
          <a:chExt cx="0" cy="0"/>
        </a:xfrm>
      </p:grpSpPr>
      <p:sp>
        <p:nvSpPr>
          <p:cNvPr id="194" name="Google Shape;194;p22"/>
          <p:cNvSpPr txBox="1"/>
          <p:nvPr>
            <p:ph type="title"/>
          </p:nvPr>
        </p:nvSpPr>
        <p:spPr>
          <a:xfrm>
            <a:off x="808800" y="238900"/>
            <a:ext cx="7526400" cy="741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600"/>
              <a:t>Project Plan - PERT Chart</a:t>
            </a:r>
            <a:endParaRPr b="1" sz="2600"/>
          </a:p>
        </p:txBody>
      </p:sp>
      <p:pic>
        <p:nvPicPr>
          <p:cNvPr id="195" name="Google Shape;195;p22"/>
          <p:cNvPicPr preferRelativeResize="0"/>
          <p:nvPr/>
        </p:nvPicPr>
        <p:blipFill rotWithShape="1">
          <a:blip r:embed="rId3">
            <a:alphaModFix/>
          </a:blip>
          <a:srcRect b="0" l="0" r="0" t="8767"/>
          <a:stretch/>
        </p:blipFill>
        <p:spPr>
          <a:xfrm>
            <a:off x="728300" y="1470875"/>
            <a:ext cx="7770102" cy="35202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99" name="Shape 199"/>
        <p:cNvGrpSpPr/>
        <p:nvPr/>
      </p:nvGrpSpPr>
      <p:grpSpPr>
        <a:xfrm>
          <a:off x="0" y="0"/>
          <a:ext cx="0" cy="0"/>
          <a:chOff x="0" y="0"/>
          <a:chExt cx="0" cy="0"/>
        </a:xfrm>
      </p:grpSpPr>
      <p:sp>
        <p:nvSpPr>
          <p:cNvPr id="200" name="Google Shape;200;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600">
                <a:solidFill>
                  <a:schemeClr val="lt1"/>
                </a:solidFill>
              </a:rPr>
              <a:t>Project </a:t>
            </a:r>
            <a:r>
              <a:rPr b="1" lang="en" sz="2600"/>
              <a:t>Architecture</a:t>
            </a:r>
            <a:endParaRPr b="1" sz="2600">
              <a:solidFill>
                <a:schemeClr val="lt1"/>
              </a:solidFill>
            </a:endParaRPr>
          </a:p>
        </p:txBody>
      </p:sp>
      <p:sp>
        <p:nvSpPr>
          <p:cNvPr id="201" name="Google Shape;201;p23"/>
          <p:cNvSpPr txBox="1"/>
          <p:nvPr>
            <p:ph idx="1" type="body"/>
          </p:nvPr>
        </p:nvSpPr>
        <p:spPr>
          <a:xfrm>
            <a:off x="1303800" y="1990050"/>
            <a:ext cx="6736200" cy="1495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2" name="Google Shape;202;p23"/>
          <p:cNvPicPr preferRelativeResize="0"/>
          <p:nvPr/>
        </p:nvPicPr>
        <p:blipFill>
          <a:blip r:embed="rId3">
            <a:alphaModFix/>
          </a:blip>
          <a:stretch>
            <a:fillRect/>
          </a:stretch>
        </p:blipFill>
        <p:spPr>
          <a:xfrm>
            <a:off x="53950" y="1826275"/>
            <a:ext cx="9036101" cy="19841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06" name="Shape 206"/>
        <p:cNvGrpSpPr/>
        <p:nvPr/>
      </p:nvGrpSpPr>
      <p:grpSpPr>
        <a:xfrm>
          <a:off x="0" y="0"/>
          <a:ext cx="0" cy="0"/>
          <a:chOff x="0" y="0"/>
          <a:chExt cx="0" cy="0"/>
        </a:xfrm>
      </p:grpSpPr>
      <p:sp>
        <p:nvSpPr>
          <p:cNvPr id="207" name="Google Shape;207;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500"/>
              <a:t>Project Data Preparation</a:t>
            </a:r>
            <a:endParaRPr b="1" sz="2500"/>
          </a:p>
        </p:txBody>
      </p:sp>
      <p:sp>
        <p:nvSpPr>
          <p:cNvPr id="208" name="Google Shape;208;p24"/>
          <p:cNvSpPr txBox="1"/>
          <p:nvPr>
            <p:ph idx="1" type="body"/>
          </p:nvPr>
        </p:nvSpPr>
        <p:spPr>
          <a:xfrm>
            <a:off x="409475" y="1478125"/>
            <a:ext cx="7924800" cy="3053400"/>
          </a:xfrm>
          <a:prstGeom prst="rect">
            <a:avLst/>
          </a:prstGeom>
        </p:spPr>
        <p:txBody>
          <a:bodyPr anchorCtr="0" anchor="t" bIns="91425" lIns="91425" spcFirstLastPara="1" rIns="91425" wrap="square" tIns="91425">
            <a:normAutofit fontScale="77500" lnSpcReduction="20000"/>
          </a:bodyPr>
          <a:lstStyle/>
          <a:p>
            <a:pPr indent="0" lvl="0" marL="0" rtl="0" algn="l">
              <a:lnSpc>
                <a:spcPct val="100000"/>
              </a:lnSpc>
              <a:spcBef>
                <a:spcPts val="0"/>
              </a:spcBef>
              <a:spcAft>
                <a:spcPts val="0"/>
              </a:spcAft>
              <a:buNone/>
            </a:pPr>
            <a:r>
              <a:t/>
            </a:r>
            <a:endParaRPr b="1" sz="1400">
              <a:latin typeface="Montserrat"/>
              <a:ea typeface="Montserrat"/>
              <a:cs typeface="Montserrat"/>
              <a:sym typeface="Montserrat"/>
            </a:endParaRPr>
          </a:p>
          <a:p>
            <a:pPr indent="-297497" lvl="0" marL="457200" rtl="0" algn="l">
              <a:lnSpc>
                <a:spcPct val="100000"/>
              </a:lnSpc>
              <a:spcBef>
                <a:spcPts val="1200"/>
              </a:spcBef>
              <a:spcAft>
                <a:spcPts val="0"/>
              </a:spcAft>
              <a:buSzPct val="100000"/>
              <a:buFont typeface="Montserrat"/>
              <a:buChar char="●"/>
            </a:pPr>
            <a:r>
              <a:rPr b="1" lang="en" sz="1400">
                <a:latin typeface="Montserrat"/>
                <a:ea typeface="Montserrat"/>
                <a:cs typeface="Montserrat"/>
                <a:sym typeface="Montserrat"/>
              </a:rPr>
              <a:t>The dataset is sourced from Southern California Earthquake Data Center which provides with earthquake data starting from 1980 - present date.</a:t>
            </a:r>
            <a:endParaRPr b="1" sz="1400">
              <a:latin typeface="Montserrat"/>
              <a:ea typeface="Montserrat"/>
              <a:cs typeface="Montserrat"/>
              <a:sym typeface="Montserrat"/>
            </a:endParaRPr>
          </a:p>
          <a:p>
            <a:pPr indent="0" lvl="0" marL="457200" rtl="0" algn="l">
              <a:lnSpc>
                <a:spcPct val="100000"/>
              </a:lnSpc>
              <a:spcBef>
                <a:spcPts val="1200"/>
              </a:spcBef>
              <a:spcAft>
                <a:spcPts val="0"/>
              </a:spcAft>
              <a:buNone/>
            </a:pPr>
            <a:r>
              <a:t/>
            </a:r>
            <a:endParaRPr b="1" sz="1400">
              <a:latin typeface="Montserrat"/>
              <a:ea typeface="Montserrat"/>
              <a:cs typeface="Montserrat"/>
              <a:sym typeface="Montserrat"/>
            </a:endParaRPr>
          </a:p>
          <a:p>
            <a:pPr indent="-297497" lvl="0" marL="457200" rtl="0" algn="l">
              <a:lnSpc>
                <a:spcPct val="100000"/>
              </a:lnSpc>
              <a:spcBef>
                <a:spcPts val="1200"/>
              </a:spcBef>
              <a:spcAft>
                <a:spcPts val="0"/>
              </a:spcAft>
              <a:buSzPct val="100000"/>
              <a:buFont typeface="Montserrat"/>
              <a:buChar char="●"/>
            </a:pPr>
            <a:r>
              <a:rPr b="1" lang="en" sz="1400">
                <a:latin typeface="Montserrat"/>
                <a:ea typeface="Montserrat"/>
                <a:cs typeface="Montserrat"/>
                <a:sym typeface="Montserrat"/>
              </a:rPr>
              <a:t>The data is combined from Seismographic networks of US Geological Survey, UC Berkeley, Menlo Park &amp; USGS, The Seismological Laboratory, University of Nevada, Reno. </a:t>
            </a:r>
            <a:endParaRPr b="1" sz="1400">
              <a:latin typeface="Montserrat"/>
              <a:ea typeface="Montserrat"/>
              <a:cs typeface="Montserrat"/>
              <a:sym typeface="Montserrat"/>
            </a:endParaRPr>
          </a:p>
          <a:p>
            <a:pPr indent="0" lvl="0" marL="457200" rtl="0" algn="l">
              <a:spcBef>
                <a:spcPts val="0"/>
              </a:spcBef>
              <a:spcAft>
                <a:spcPts val="0"/>
              </a:spcAft>
              <a:buNone/>
            </a:pPr>
            <a:r>
              <a:t/>
            </a:r>
            <a:endParaRPr b="1" sz="1400">
              <a:latin typeface="Montserrat"/>
              <a:ea typeface="Montserrat"/>
              <a:cs typeface="Montserrat"/>
              <a:sym typeface="Montserrat"/>
            </a:endParaRPr>
          </a:p>
          <a:p>
            <a:pPr indent="-297497" lvl="0" marL="457200" rtl="0" algn="l">
              <a:spcBef>
                <a:spcPts val="0"/>
              </a:spcBef>
              <a:spcAft>
                <a:spcPts val="0"/>
              </a:spcAft>
              <a:buSzPct val="100000"/>
              <a:buFont typeface="Montserrat"/>
              <a:buChar char="●"/>
            </a:pPr>
            <a:r>
              <a:rPr b="1" lang="en" sz="1400">
                <a:latin typeface="Montserrat"/>
                <a:ea typeface="Montserrat"/>
                <a:cs typeface="Montserrat"/>
                <a:sym typeface="Montserrat"/>
              </a:rPr>
              <a:t>The data is collected by a real-time computer that monitors the Earth for any earthquake occurrences and seismic signals.</a:t>
            </a:r>
            <a:endParaRPr b="1" sz="1400">
              <a:latin typeface="Montserrat"/>
              <a:ea typeface="Montserrat"/>
              <a:cs typeface="Montserrat"/>
              <a:sym typeface="Montserrat"/>
            </a:endParaRPr>
          </a:p>
          <a:p>
            <a:pPr indent="0" lvl="0" marL="457200" rtl="0" algn="l">
              <a:spcBef>
                <a:spcPts val="0"/>
              </a:spcBef>
              <a:spcAft>
                <a:spcPts val="0"/>
              </a:spcAft>
              <a:buNone/>
            </a:pPr>
            <a:r>
              <a:t/>
            </a:r>
            <a:endParaRPr b="1" sz="1400">
              <a:latin typeface="Montserrat"/>
              <a:ea typeface="Montserrat"/>
              <a:cs typeface="Montserrat"/>
              <a:sym typeface="Montserrat"/>
            </a:endParaRPr>
          </a:p>
          <a:p>
            <a:pPr indent="-297497" lvl="0" marL="457200" rtl="0" algn="l">
              <a:spcBef>
                <a:spcPts val="0"/>
              </a:spcBef>
              <a:spcAft>
                <a:spcPts val="0"/>
              </a:spcAft>
              <a:buSzPct val="100000"/>
              <a:buFont typeface="Montserrat"/>
              <a:buChar char="●"/>
            </a:pPr>
            <a:r>
              <a:rPr b="1" lang="en" sz="1400">
                <a:latin typeface="Montserrat"/>
                <a:ea typeface="Montserrat"/>
                <a:cs typeface="Montserrat"/>
                <a:sym typeface="Montserrat"/>
              </a:rPr>
              <a:t>Monitored using radio and landlines from 600 remote locations. If any earthquake is detected the data is sent to the web pages using real-time computers and therefore the data sources have data starting from 1980 to present day.</a:t>
            </a:r>
            <a:endParaRPr b="1" sz="1400">
              <a:latin typeface="Montserrat"/>
              <a:ea typeface="Montserrat"/>
              <a:cs typeface="Montserrat"/>
              <a:sym typeface="Montserrat"/>
            </a:endParaRPr>
          </a:p>
          <a:p>
            <a:pPr indent="0" lvl="0" marL="457200" rtl="0" algn="l">
              <a:spcBef>
                <a:spcPts val="0"/>
              </a:spcBef>
              <a:spcAft>
                <a:spcPts val="0"/>
              </a:spcAft>
              <a:buNone/>
            </a:pPr>
            <a:r>
              <a:t/>
            </a:r>
            <a:endParaRPr>
              <a:latin typeface="Montserrat"/>
              <a:ea typeface="Montserrat"/>
              <a:cs typeface="Montserrat"/>
              <a:sym typeface="Montserrat"/>
            </a:endParaRPr>
          </a:p>
          <a:p>
            <a:pPr indent="0" lvl="0" marL="0" rtl="0" algn="l">
              <a:spcBef>
                <a:spcPts val="1200"/>
              </a:spcBef>
              <a:spcAft>
                <a:spcPts val="1200"/>
              </a:spcAft>
              <a:buNone/>
            </a:pPr>
            <a:r>
              <a:t/>
            </a:r>
            <a:endParaRPr>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12" name="Shape 212"/>
        <p:cNvGrpSpPr/>
        <p:nvPr/>
      </p:nvGrpSpPr>
      <p:grpSpPr>
        <a:xfrm>
          <a:off x="0" y="0"/>
          <a:ext cx="0" cy="0"/>
          <a:chOff x="0" y="0"/>
          <a:chExt cx="0" cy="0"/>
        </a:xfrm>
      </p:grpSpPr>
      <p:sp>
        <p:nvSpPr>
          <p:cNvPr id="213" name="Google Shape;213;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500">
                <a:solidFill>
                  <a:schemeClr val="lt1"/>
                </a:solidFill>
              </a:rPr>
              <a:t>Data Parameters</a:t>
            </a:r>
            <a:endParaRPr b="1" sz="2500">
              <a:solidFill>
                <a:schemeClr val="lt1"/>
              </a:solidFill>
            </a:endParaRPr>
          </a:p>
        </p:txBody>
      </p:sp>
      <p:sp>
        <p:nvSpPr>
          <p:cNvPr id="214" name="Google Shape;214;p25"/>
          <p:cNvSpPr txBox="1"/>
          <p:nvPr>
            <p:ph idx="1" type="body"/>
          </p:nvPr>
        </p:nvSpPr>
        <p:spPr>
          <a:xfrm>
            <a:off x="913875" y="1436250"/>
            <a:ext cx="8329500" cy="3984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000">
                <a:solidFill>
                  <a:schemeClr val="lt1"/>
                </a:solidFill>
                <a:latin typeface="Montserrat"/>
                <a:ea typeface="Montserrat"/>
                <a:cs typeface="Montserrat"/>
                <a:sym typeface="Montserrat"/>
              </a:rPr>
              <a:t>1. Date </a:t>
            </a:r>
            <a:endParaRPr b="1" sz="2000">
              <a:solidFill>
                <a:schemeClr val="lt1"/>
              </a:solidFill>
              <a:latin typeface="Montserrat"/>
              <a:ea typeface="Montserrat"/>
              <a:cs typeface="Montserrat"/>
              <a:sym typeface="Montserrat"/>
            </a:endParaRPr>
          </a:p>
          <a:p>
            <a:pPr indent="0" lvl="0" marL="0" rtl="0" algn="l">
              <a:spcBef>
                <a:spcPts val="0"/>
              </a:spcBef>
              <a:spcAft>
                <a:spcPts val="0"/>
              </a:spcAft>
              <a:buNone/>
            </a:pPr>
            <a:r>
              <a:rPr b="1" lang="en" sz="2000">
                <a:solidFill>
                  <a:schemeClr val="lt1"/>
                </a:solidFill>
                <a:latin typeface="Montserrat"/>
                <a:ea typeface="Montserrat"/>
                <a:cs typeface="Montserrat"/>
                <a:sym typeface="Montserrat"/>
              </a:rPr>
              <a:t>2. Time </a:t>
            </a:r>
            <a:endParaRPr b="1" sz="2000">
              <a:solidFill>
                <a:schemeClr val="lt1"/>
              </a:solidFill>
              <a:latin typeface="Montserrat"/>
              <a:ea typeface="Montserrat"/>
              <a:cs typeface="Montserrat"/>
              <a:sym typeface="Montserrat"/>
            </a:endParaRPr>
          </a:p>
          <a:p>
            <a:pPr indent="0" lvl="0" marL="0" rtl="0" algn="l">
              <a:spcBef>
                <a:spcPts val="0"/>
              </a:spcBef>
              <a:spcAft>
                <a:spcPts val="0"/>
              </a:spcAft>
              <a:buNone/>
            </a:pPr>
            <a:r>
              <a:rPr b="1" lang="en" sz="2000">
                <a:solidFill>
                  <a:schemeClr val="lt1"/>
                </a:solidFill>
                <a:latin typeface="Montserrat"/>
                <a:ea typeface="Montserrat"/>
                <a:cs typeface="Montserrat"/>
                <a:sym typeface="Montserrat"/>
              </a:rPr>
              <a:t>3. Event type</a:t>
            </a:r>
            <a:endParaRPr b="1" sz="2000">
              <a:solidFill>
                <a:schemeClr val="lt1"/>
              </a:solidFill>
              <a:latin typeface="Montserrat"/>
              <a:ea typeface="Montserrat"/>
              <a:cs typeface="Montserrat"/>
              <a:sym typeface="Montserrat"/>
            </a:endParaRPr>
          </a:p>
          <a:p>
            <a:pPr indent="0" lvl="0" marL="0" rtl="0" algn="l">
              <a:spcBef>
                <a:spcPts val="0"/>
              </a:spcBef>
              <a:spcAft>
                <a:spcPts val="0"/>
              </a:spcAft>
              <a:buNone/>
            </a:pPr>
            <a:r>
              <a:rPr b="1" lang="en" sz="2000">
                <a:solidFill>
                  <a:schemeClr val="lt1"/>
                </a:solidFill>
                <a:latin typeface="Montserrat"/>
                <a:ea typeface="Montserrat"/>
                <a:cs typeface="Montserrat"/>
                <a:sym typeface="Montserrat"/>
              </a:rPr>
              <a:t>4. Geographical type </a:t>
            </a:r>
            <a:br>
              <a:rPr b="1" lang="en" sz="2000">
                <a:solidFill>
                  <a:schemeClr val="lt1"/>
                </a:solidFill>
                <a:latin typeface="Montserrat"/>
                <a:ea typeface="Montserrat"/>
                <a:cs typeface="Montserrat"/>
                <a:sym typeface="Montserrat"/>
              </a:rPr>
            </a:br>
            <a:r>
              <a:rPr b="1" lang="en" sz="2000">
                <a:solidFill>
                  <a:schemeClr val="lt1"/>
                </a:solidFill>
                <a:latin typeface="Montserrat"/>
                <a:ea typeface="Montserrat"/>
                <a:cs typeface="Montserrat"/>
                <a:sym typeface="Montserrat"/>
              </a:rPr>
              <a:t>(</a:t>
            </a:r>
            <a:r>
              <a:rPr b="1" lang="en" sz="2000">
                <a:latin typeface="Montserrat"/>
                <a:ea typeface="Montserrat"/>
                <a:cs typeface="Montserrat"/>
                <a:sym typeface="Montserrat"/>
              </a:rPr>
              <a:t>l,t,r</a:t>
            </a:r>
            <a:r>
              <a:rPr b="1" lang="en" sz="2000">
                <a:solidFill>
                  <a:schemeClr val="lt1"/>
                </a:solidFill>
                <a:latin typeface="Montserrat"/>
                <a:ea typeface="Montserrat"/>
                <a:cs typeface="Montserrat"/>
                <a:sym typeface="Montserrat"/>
              </a:rPr>
              <a:t>)</a:t>
            </a:r>
            <a:endParaRPr b="1" sz="2000">
              <a:solidFill>
                <a:schemeClr val="lt1"/>
              </a:solidFill>
              <a:latin typeface="Montserrat"/>
              <a:ea typeface="Montserrat"/>
              <a:cs typeface="Montserrat"/>
              <a:sym typeface="Montserrat"/>
            </a:endParaRPr>
          </a:p>
          <a:p>
            <a:pPr indent="0" lvl="0" marL="0" rtl="0" algn="l">
              <a:spcBef>
                <a:spcPts val="0"/>
              </a:spcBef>
              <a:spcAft>
                <a:spcPts val="0"/>
              </a:spcAft>
              <a:buNone/>
            </a:pPr>
            <a:r>
              <a:rPr b="1" lang="en" sz="2000">
                <a:solidFill>
                  <a:schemeClr val="lt1"/>
                </a:solidFill>
                <a:latin typeface="Montserrat"/>
                <a:ea typeface="Montserrat"/>
                <a:cs typeface="Montserrat"/>
                <a:sym typeface="Montserrat"/>
              </a:rPr>
              <a:t>5. Type of magnitude </a:t>
            </a:r>
            <a:endParaRPr i="1" sz="900">
              <a:latin typeface="Arial"/>
              <a:ea typeface="Arial"/>
              <a:cs typeface="Arial"/>
              <a:sym typeface="Arial"/>
            </a:endParaRPr>
          </a:p>
          <a:p>
            <a:pPr indent="0" lvl="0" marL="0" rtl="0" algn="l">
              <a:spcBef>
                <a:spcPts val="0"/>
              </a:spcBef>
              <a:spcAft>
                <a:spcPts val="0"/>
              </a:spcAft>
              <a:buNone/>
            </a:pPr>
            <a:r>
              <a:rPr b="1" lang="en" sz="2000">
                <a:solidFill>
                  <a:schemeClr val="lt1"/>
                </a:solidFill>
                <a:latin typeface="Montserrat"/>
                <a:ea typeface="Montserrat"/>
                <a:cs typeface="Montserrat"/>
                <a:sym typeface="Montserrat"/>
              </a:rPr>
              <a:t>6. Magnitude </a:t>
            </a:r>
            <a:endParaRPr b="1" sz="2000">
              <a:solidFill>
                <a:schemeClr val="lt1"/>
              </a:solidFill>
              <a:latin typeface="Montserrat"/>
              <a:ea typeface="Montserrat"/>
              <a:cs typeface="Montserrat"/>
              <a:sym typeface="Montserrat"/>
            </a:endParaRPr>
          </a:p>
          <a:p>
            <a:pPr indent="0" lvl="0" marL="0" rtl="0" algn="l">
              <a:spcBef>
                <a:spcPts val="0"/>
              </a:spcBef>
              <a:spcAft>
                <a:spcPts val="0"/>
              </a:spcAft>
              <a:buNone/>
            </a:pPr>
            <a:r>
              <a:rPr b="1" lang="en" sz="2000">
                <a:solidFill>
                  <a:schemeClr val="lt1"/>
                </a:solidFill>
                <a:latin typeface="Montserrat"/>
                <a:ea typeface="Montserrat"/>
                <a:cs typeface="Montserrat"/>
                <a:sym typeface="Montserrat"/>
              </a:rPr>
              <a:t>7. Latitude </a:t>
            </a:r>
            <a:endParaRPr b="1" sz="2000">
              <a:solidFill>
                <a:schemeClr val="lt1"/>
              </a:solidFill>
              <a:latin typeface="Montserrat"/>
              <a:ea typeface="Montserrat"/>
              <a:cs typeface="Montserrat"/>
              <a:sym typeface="Montserrat"/>
            </a:endParaRPr>
          </a:p>
          <a:p>
            <a:pPr indent="0" lvl="0" marL="0" rtl="0" algn="l">
              <a:spcBef>
                <a:spcPts val="0"/>
              </a:spcBef>
              <a:spcAft>
                <a:spcPts val="1200"/>
              </a:spcAft>
              <a:buNone/>
            </a:pPr>
            <a:r>
              <a:t/>
            </a:r>
            <a:endParaRPr b="1">
              <a:latin typeface="Montserrat"/>
              <a:ea typeface="Montserrat"/>
              <a:cs typeface="Montserrat"/>
              <a:sym typeface="Montserrat"/>
            </a:endParaRPr>
          </a:p>
        </p:txBody>
      </p:sp>
      <p:sp>
        <p:nvSpPr>
          <p:cNvPr id="215" name="Google Shape;215;p25"/>
          <p:cNvSpPr txBox="1"/>
          <p:nvPr/>
        </p:nvSpPr>
        <p:spPr>
          <a:xfrm>
            <a:off x="4287300" y="1436250"/>
            <a:ext cx="4856700" cy="3014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2000">
                <a:solidFill>
                  <a:schemeClr val="lt1"/>
                </a:solidFill>
                <a:latin typeface="Montserrat"/>
                <a:ea typeface="Montserrat"/>
                <a:cs typeface="Montserrat"/>
                <a:sym typeface="Montserrat"/>
              </a:rPr>
              <a:t>8. Longitude</a:t>
            </a:r>
            <a:endParaRPr sz="20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rPr b="1" lang="en" sz="2000">
                <a:solidFill>
                  <a:schemeClr val="lt1"/>
                </a:solidFill>
                <a:latin typeface="Montserrat"/>
                <a:ea typeface="Montserrat"/>
                <a:cs typeface="Montserrat"/>
                <a:sym typeface="Montserrat"/>
              </a:rPr>
              <a:t>9. Depth</a:t>
            </a:r>
            <a:endParaRPr b="1" sz="20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rPr b="1" lang="en" sz="2000">
                <a:solidFill>
                  <a:schemeClr val="lt1"/>
                </a:solidFill>
                <a:latin typeface="Montserrat"/>
                <a:ea typeface="Montserrat"/>
                <a:cs typeface="Montserrat"/>
                <a:sym typeface="Montserrat"/>
              </a:rPr>
              <a:t>10. Quality</a:t>
            </a:r>
            <a:r>
              <a:rPr lang="en" sz="2000">
                <a:solidFill>
                  <a:schemeClr val="lt1"/>
                </a:solidFill>
                <a:latin typeface="Montserrat"/>
                <a:ea typeface="Montserrat"/>
                <a:cs typeface="Montserrat"/>
                <a:sym typeface="Montserrat"/>
              </a:rPr>
              <a:t> </a:t>
            </a:r>
            <a:endParaRPr sz="20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rPr b="1" lang="en" sz="2000">
                <a:solidFill>
                  <a:schemeClr val="lt1"/>
                </a:solidFill>
                <a:latin typeface="Montserrat"/>
                <a:ea typeface="Montserrat"/>
                <a:cs typeface="Montserrat"/>
                <a:sym typeface="Montserrat"/>
              </a:rPr>
              <a:t>11.</a:t>
            </a:r>
            <a:r>
              <a:rPr lang="en" sz="2000">
                <a:solidFill>
                  <a:schemeClr val="lt1"/>
                </a:solidFill>
                <a:latin typeface="Montserrat"/>
                <a:ea typeface="Montserrat"/>
                <a:cs typeface="Montserrat"/>
                <a:sym typeface="Montserrat"/>
              </a:rPr>
              <a:t> </a:t>
            </a:r>
            <a:r>
              <a:rPr b="1" lang="en" sz="2000">
                <a:solidFill>
                  <a:schemeClr val="lt1"/>
                </a:solidFill>
                <a:latin typeface="Montserrat"/>
                <a:ea typeface="Montserrat"/>
                <a:cs typeface="Montserrat"/>
                <a:sym typeface="Montserrat"/>
              </a:rPr>
              <a:t>Event ID</a:t>
            </a:r>
            <a:endParaRPr sz="20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rPr b="1" lang="en" sz="2000">
                <a:solidFill>
                  <a:schemeClr val="lt1"/>
                </a:solidFill>
                <a:latin typeface="Montserrat"/>
                <a:ea typeface="Montserrat"/>
                <a:cs typeface="Montserrat"/>
                <a:sym typeface="Montserrat"/>
              </a:rPr>
              <a:t>12. Number of picked phases</a:t>
            </a:r>
            <a:r>
              <a:rPr lang="en" sz="2000">
                <a:solidFill>
                  <a:schemeClr val="lt1"/>
                </a:solidFill>
                <a:latin typeface="Montserrat"/>
                <a:ea typeface="Montserrat"/>
                <a:cs typeface="Montserrat"/>
                <a:sym typeface="Montserrat"/>
              </a:rPr>
              <a:t> </a:t>
            </a:r>
            <a:endParaRPr sz="20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rPr b="1" lang="en" sz="2000">
                <a:solidFill>
                  <a:schemeClr val="lt1"/>
                </a:solidFill>
                <a:latin typeface="Montserrat"/>
                <a:ea typeface="Montserrat"/>
                <a:cs typeface="Montserrat"/>
                <a:sym typeface="Montserrat"/>
              </a:rPr>
              <a:t>13. Number of grams </a:t>
            </a:r>
            <a:endParaRPr b="1" sz="20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900">
              <a:solidFill>
                <a:schemeClr val="dk2"/>
              </a:solidFill>
              <a:latin typeface="Montserrat"/>
              <a:ea typeface="Montserrat"/>
              <a:cs typeface="Montserrat"/>
              <a:sym typeface="Montserrat"/>
            </a:endParaRPr>
          </a:p>
          <a:p>
            <a:pPr indent="0" lvl="0" marL="0" rtl="0" algn="l">
              <a:spcBef>
                <a:spcPts val="1200"/>
              </a:spcBef>
              <a:spcAft>
                <a:spcPts val="0"/>
              </a:spcAft>
              <a:buNone/>
            </a:pPr>
            <a:r>
              <a:t/>
            </a:r>
            <a:endParaRPr>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19" name="Shape 219"/>
        <p:cNvGrpSpPr/>
        <p:nvPr/>
      </p:nvGrpSpPr>
      <p:grpSpPr>
        <a:xfrm>
          <a:off x="0" y="0"/>
          <a:ext cx="0" cy="0"/>
          <a:chOff x="0" y="0"/>
          <a:chExt cx="0" cy="0"/>
        </a:xfrm>
      </p:grpSpPr>
      <p:sp>
        <p:nvSpPr>
          <p:cNvPr id="220" name="Google Shape;220;p26"/>
          <p:cNvSpPr txBox="1"/>
          <p:nvPr>
            <p:ph type="title"/>
          </p:nvPr>
        </p:nvSpPr>
        <p:spPr>
          <a:xfrm>
            <a:off x="1056750" y="272900"/>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Raw Data </a:t>
            </a:r>
            <a:endParaRPr b="1"/>
          </a:p>
        </p:txBody>
      </p:sp>
      <p:pic>
        <p:nvPicPr>
          <p:cNvPr id="221" name="Google Shape;221;p26"/>
          <p:cNvPicPr preferRelativeResize="0"/>
          <p:nvPr/>
        </p:nvPicPr>
        <p:blipFill>
          <a:blip r:embed="rId3">
            <a:alphaModFix/>
          </a:blip>
          <a:stretch>
            <a:fillRect/>
          </a:stretch>
        </p:blipFill>
        <p:spPr>
          <a:xfrm>
            <a:off x="161850" y="1112300"/>
            <a:ext cx="4248300" cy="2655174"/>
          </a:xfrm>
          <a:prstGeom prst="rect">
            <a:avLst/>
          </a:prstGeom>
          <a:noFill/>
          <a:ln>
            <a:noFill/>
          </a:ln>
        </p:spPr>
      </p:pic>
      <p:pic>
        <p:nvPicPr>
          <p:cNvPr id="222" name="Google Shape;222;p26"/>
          <p:cNvPicPr preferRelativeResize="0"/>
          <p:nvPr/>
        </p:nvPicPr>
        <p:blipFill rotWithShape="1">
          <a:blip r:embed="rId4">
            <a:alphaModFix/>
          </a:blip>
          <a:srcRect b="0" l="0" r="20217" t="0"/>
          <a:stretch/>
        </p:blipFill>
        <p:spPr>
          <a:xfrm>
            <a:off x="5251950" y="113000"/>
            <a:ext cx="3182651" cy="2443110"/>
          </a:xfrm>
          <a:prstGeom prst="rect">
            <a:avLst/>
          </a:prstGeom>
          <a:noFill/>
          <a:ln>
            <a:noFill/>
          </a:ln>
        </p:spPr>
      </p:pic>
      <p:pic>
        <p:nvPicPr>
          <p:cNvPr id="223" name="Google Shape;223;p26"/>
          <p:cNvPicPr preferRelativeResize="0"/>
          <p:nvPr/>
        </p:nvPicPr>
        <p:blipFill>
          <a:blip r:embed="rId5">
            <a:alphaModFix/>
          </a:blip>
          <a:stretch>
            <a:fillRect/>
          </a:stretch>
        </p:blipFill>
        <p:spPr>
          <a:xfrm>
            <a:off x="5251950" y="2616700"/>
            <a:ext cx="3262876" cy="24823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27" name="Shape 227"/>
        <p:cNvGrpSpPr/>
        <p:nvPr/>
      </p:nvGrpSpPr>
      <p:grpSpPr>
        <a:xfrm>
          <a:off x="0" y="0"/>
          <a:ext cx="0" cy="0"/>
          <a:chOff x="0" y="0"/>
          <a:chExt cx="0" cy="0"/>
        </a:xfrm>
      </p:grpSpPr>
      <p:pic>
        <p:nvPicPr>
          <p:cNvPr id="228" name="Google Shape;228;p27"/>
          <p:cNvPicPr preferRelativeResize="0"/>
          <p:nvPr/>
        </p:nvPicPr>
        <p:blipFill>
          <a:blip r:embed="rId3">
            <a:alphaModFix/>
          </a:blip>
          <a:stretch>
            <a:fillRect/>
          </a:stretch>
        </p:blipFill>
        <p:spPr>
          <a:xfrm>
            <a:off x="3686300" y="152400"/>
            <a:ext cx="5071633" cy="4838698"/>
          </a:xfrm>
          <a:prstGeom prst="rect">
            <a:avLst/>
          </a:prstGeom>
          <a:noFill/>
          <a:ln>
            <a:noFill/>
          </a:ln>
        </p:spPr>
      </p:pic>
      <p:sp>
        <p:nvSpPr>
          <p:cNvPr id="229" name="Google Shape;229;p27"/>
          <p:cNvSpPr txBox="1"/>
          <p:nvPr/>
        </p:nvSpPr>
        <p:spPr>
          <a:xfrm>
            <a:off x="422625" y="1600600"/>
            <a:ext cx="3075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100">
                <a:solidFill>
                  <a:schemeClr val="lt1"/>
                </a:solidFill>
                <a:latin typeface="Montserrat"/>
                <a:ea typeface="Montserrat"/>
                <a:cs typeface="Montserrat"/>
                <a:sym typeface="Montserrat"/>
              </a:rPr>
              <a:t>Combined Raw Data from 1980 - 2023</a:t>
            </a:r>
            <a:endParaRPr b="1" sz="2100">
              <a:solidFill>
                <a:schemeClr val="lt1"/>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33" name="Shape 233"/>
        <p:cNvGrpSpPr/>
        <p:nvPr/>
      </p:nvGrpSpPr>
      <p:grpSpPr>
        <a:xfrm>
          <a:off x="0" y="0"/>
          <a:ext cx="0" cy="0"/>
          <a:chOff x="0" y="0"/>
          <a:chExt cx="0" cy="0"/>
        </a:xfrm>
      </p:grpSpPr>
      <p:sp>
        <p:nvSpPr>
          <p:cNvPr id="234" name="Google Shape;234;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500"/>
              <a:t>Pre-processed Data</a:t>
            </a:r>
            <a:endParaRPr b="1" sz="2500"/>
          </a:p>
        </p:txBody>
      </p:sp>
      <p:pic>
        <p:nvPicPr>
          <p:cNvPr id="235" name="Google Shape;235;p28"/>
          <p:cNvPicPr preferRelativeResize="0"/>
          <p:nvPr/>
        </p:nvPicPr>
        <p:blipFill>
          <a:blip r:embed="rId3">
            <a:alphaModFix/>
          </a:blip>
          <a:stretch>
            <a:fillRect/>
          </a:stretch>
        </p:blipFill>
        <p:spPr>
          <a:xfrm>
            <a:off x="182475" y="1729750"/>
            <a:ext cx="8779051" cy="24516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39" name="Shape 239"/>
        <p:cNvGrpSpPr/>
        <p:nvPr/>
      </p:nvGrpSpPr>
      <p:grpSpPr>
        <a:xfrm>
          <a:off x="0" y="0"/>
          <a:ext cx="0" cy="0"/>
          <a:chOff x="0" y="0"/>
          <a:chExt cx="0" cy="0"/>
        </a:xfrm>
      </p:grpSpPr>
      <p:sp>
        <p:nvSpPr>
          <p:cNvPr id="240" name="Google Shape;240;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rgbClr val="FFFFFF"/>
                </a:solidFill>
              </a:rPr>
              <a:t>Test Dataset</a:t>
            </a:r>
            <a:endParaRPr b="1">
              <a:solidFill>
                <a:srgbClr val="FFFFFF"/>
              </a:solidFill>
            </a:endParaRPr>
          </a:p>
        </p:txBody>
      </p:sp>
      <p:pic>
        <p:nvPicPr>
          <p:cNvPr id="241" name="Google Shape;241;p29"/>
          <p:cNvPicPr preferRelativeResize="0"/>
          <p:nvPr/>
        </p:nvPicPr>
        <p:blipFill rotWithShape="1">
          <a:blip r:embed="rId3">
            <a:alphaModFix/>
          </a:blip>
          <a:srcRect b="0" l="0" r="0" t="6985"/>
          <a:stretch/>
        </p:blipFill>
        <p:spPr>
          <a:xfrm>
            <a:off x="2362400" y="2156700"/>
            <a:ext cx="3814175" cy="2620175"/>
          </a:xfrm>
          <a:prstGeom prst="rect">
            <a:avLst/>
          </a:prstGeom>
          <a:noFill/>
          <a:ln>
            <a:noFill/>
          </a:ln>
        </p:spPr>
      </p:pic>
      <p:graphicFrame>
        <p:nvGraphicFramePr>
          <p:cNvPr id="242" name="Google Shape;242;p29"/>
          <p:cNvGraphicFramePr/>
          <p:nvPr/>
        </p:nvGraphicFramePr>
        <p:xfrm>
          <a:off x="1245825" y="1525260"/>
          <a:ext cx="3000000" cy="3000000"/>
        </p:xfrm>
        <a:graphic>
          <a:graphicData uri="http://schemas.openxmlformats.org/drawingml/2006/table">
            <a:tbl>
              <a:tblPr>
                <a:noFill/>
                <a:tableStyleId>{BE98E7C2-E0D5-46DF-883D-B683545B48D8}</a:tableStyleId>
              </a:tblPr>
              <a:tblGrid>
                <a:gridCol w="3902325"/>
                <a:gridCol w="1028425"/>
                <a:gridCol w="1229250"/>
              </a:tblGrid>
              <a:tr h="457100">
                <a:tc>
                  <a:txBody>
                    <a:bodyPr/>
                    <a:lstStyle/>
                    <a:p>
                      <a:pPr indent="0" lvl="0" marL="0" rtl="0" algn="l">
                        <a:spcBef>
                          <a:spcPts val="0"/>
                        </a:spcBef>
                        <a:spcAft>
                          <a:spcPts val="0"/>
                        </a:spcAft>
                        <a:buNone/>
                      </a:pPr>
                      <a:r>
                        <a:rPr lang="en"/>
                        <a:t>80% Training</a:t>
                      </a:r>
                      <a:endParaRPr/>
                    </a:p>
                  </a:txBody>
                  <a:tcPr marT="91425" marB="91425" marR="91425" marL="91425">
                    <a:solidFill>
                      <a:schemeClr val="lt1"/>
                    </a:solidFill>
                  </a:tcPr>
                </a:tc>
                <a:tc>
                  <a:txBody>
                    <a:bodyPr/>
                    <a:lstStyle/>
                    <a:p>
                      <a:pPr indent="0" lvl="0" marL="0" rtl="0" algn="l">
                        <a:spcBef>
                          <a:spcPts val="0"/>
                        </a:spcBef>
                        <a:spcAft>
                          <a:spcPts val="0"/>
                        </a:spcAft>
                        <a:buNone/>
                      </a:pPr>
                      <a:r>
                        <a:rPr lang="en"/>
                        <a:t>10% Val</a:t>
                      </a:r>
                      <a:endParaRPr/>
                    </a:p>
                  </a:txBody>
                  <a:tcPr marT="91425" marB="91425" marR="91425" marL="91425">
                    <a:solidFill>
                      <a:schemeClr val="lt2"/>
                    </a:solidFill>
                  </a:tcPr>
                </a:tc>
                <a:tc>
                  <a:txBody>
                    <a:bodyPr/>
                    <a:lstStyle/>
                    <a:p>
                      <a:pPr indent="0" lvl="0" marL="0" rtl="0" algn="l">
                        <a:spcBef>
                          <a:spcPts val="0"/>
                        </a:spcBef>
                        <a:spcAft>
                          <a:spcPts val="0"/>
                        </a:spcAft>
                        <a:buNone/>
                      </a:pPr>
                      <a:r>
                        <a:rPr lang="en"/>
                        <a:t>10% Test</a:t>
                      </a:r>
                      <a:endParaRPr/>
                    </a:p>
                  </a:txBody>
                  <a:tcPr marT="91425" marB="91425" marR="91425" marL="91425">
                    <a:solidFill>
                      <a:schemeClr val="accent4"/>
                    </a:solidFill>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46" name="Shape 246"/>
        <p:cNvGrpSpPr/>
        <p:nvPr/>
      </p:nvGrpSpPr>
      <p:grpSpPr>
        <a:xfrm>
          <a:off x="0" y="0"/>
          <a:ext cx="0" cy="0"/>
          <a:chOff x="0" y="0"/>
          <a:chExt cx="0" cy="0"/>
        </a:xfrm>
      </p:grpSpPr>
      <p:sp>
        <p:nvSpPr>
          <p:cNvPr id="247" name="Google Shape;247;p30"/>
          <p:cNvSpPr txBox="1"/>
          <p:nvPr>
            <p:ph idx="1" type="body"/>
          </p:nvPr>
        </p:nvSpPr>
        <p:spPr>
          <a:xfrm>
            <a:off x="1247350" y="633075"/>
            <a:ext cx="7984800" cy="4062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2800">
                <a:latin typeface="Montserrat"/>
                <a:ea typeface="Montserrat"/>
                <a:cs typeface="Montserrat"/>
                <a:sym typeface="Montserrat"/>
              </a:rPr>
              <a:t>MODEL SELECTION</a:t>
            </a:r>
            <a:endParaRPr b="1" sz="2800">
              <a:latin typeface="Montserrat"/>
              <a:ea typeface="Montserrat"/>
              <a:cs typeface="Montserrat"/>
              <a:sym typeface="Montserrat"/>
            </a:endParaRPr>
          </a:p>
          <a:p>
            <a:pPr indent="0" lvl="0" marL="0" rtl="0" algn="l">
              <a:spcBef>
                <a:spcPts val="0"/>
              </a:spcBef>
              <a:spcAft>
                <a:spcPts val="0"/>
              </a:spcAft>
              <a:buNone/>
            </a:pPr>
            <a:r>
              <a:t/>
            </a:r>
            <a:endParaRPr sz="1200">
              <a:latin typeface="Montserrat"/>
              <a:ea typeface="Montserrat"/>
              <a:cs typeface="Montserrat"/>
              <a:sym typeface="Montserrat"/>
            </a:endParaRPr>
          </a:p>
          <a:p>
            <a:pPr indent="0" lvl="0" marL="0" rtl="0" algn="l">
              <a:spcBef>
                <a:spcPts val="0"/>
              </a:spcBef>
              <a:spcAft>
                <a:spcPts val="0"/>
              </a:spcAft>
              <a:buNone/>
            </a:pPr>
            <a:r>
              <a:t/>
            </a:r>
            <a:endParaRPr sz="1200">
              <a:latin typeface="Montserrat"/>
              <a:ea typeface="Montserrat"/>
              <a:cs typeface="Montserrat"/>
              <a:sym typeface="Montserrat"/>
            </a:endParaRPr>
          </a:p>
        </p:txBody>
      </p:sp>
      <p:sp>
        <p:nvSpPr>
          <p:cNvPr id="248" name="Google Shape;248;p30"/>
          <p:cNvSpPr txBox="1"/>
          <p:nvPr/>
        </p:nvSpPr>
        <p:spPr>
          <a:xfrm>
            <a:off x="850800" y="1314875"/>
            <a:ext cx="7657200" cy="33246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Clr>
                <a:schemeClr val="lt1"/>
              </a:buClr>
              <a:buSzPts val="1700"/>
              <a:buFont typeface="Montserrat"/>
              <a:buChar char="●"/>
            </a:pPr>
            <a:r>
              <a:rPr b="1" lang="en" sz="1700">
                <a:solidFill>
                  <a:schemeClr val="lt1"/>
                </a:solidFill>
                <a:latin typeface="Montserrat"/>
                <a:ea typeface="Montserrat"/>
                <a:cs typeface="Montserrat"/>
                <a:sym typeface="Montserrat"/>
              </a:rPr>
              <a:t>Selecting the right machine learning models is critical for developing an accurate and reliable solution for a project. </a:t>
            </a:r>
            <a:br>
              <a:rPr b="1" lang="en" sz="1700">
                <a:solidFill>
                  <a:schemeClr val="lt1"/>
                </a:solidFill>
                <a:latin typeface="Montserrat"/>
                <a:ea typeface="Montserrat"/>
                <a:cs typeface="Montserrat"/>
                <a:sym typeface="Montserrat"/>
              </a:rPr>
            </a:br>
            <a:endParaRPr b="1" sz="1700">
              <a:solidFill>
                <a:schemeClr val="lt1"/>
              </a:solidFill>
              <a:latin typeface="Montserrat"/>
              <a:ea typeface="Montserrat"/>
              <a:cs typeface="Montserrat"/>
              <a:sym typeface="Montserrat"/>
            </a:endParaRPr>
          </a:p>
          <a:p>
            <a:pPr indent="-336550" lvl="0" marL="457200" rtl="0" algn="l">
              <a:spcBef>
                <a:spcPts val="0"/>
              </a:spcBef>
              <a:spcAft>
                <a:spcPts val="0"/>
              </a:spcAft>
              <a:buClr>
                <a:schemeClr val="lt1"/>
              </a:buClr>
              <a:buSzPts val="1700"/>
              <a:buFont typeface="Montserrat"/>
              <a:buChar char="●"/>
            </a:pPr>
            <a:r>
              <a:rPr b="1" lang="en" sz="1700">
                <a:solidFill>
                  <a:schemeClr val="lt1"/>
                </a:solidFill>
                <a:latin typeface="Montserrat"/>
                <a:ea typeface="Montserrat"/>
                <a:cs typeface="Montserrat"/>
                <a:sym typeface="Montserrat"/>
              </a:rPr>
              <a:t>SVM, Random Forest, and Neural Network models were selected based on their ability to handle the features in our dataset, such as earthquake magnitude, location, time, and depth.</a:t>
            </a:r>
            <a:br>
              <a:rPr b="1" lang="en" sz="1700">
                <a:solidFill>
                  <a:schemeClr val="lt1"/>
                </a:solidFill>
                <a:latin typeface="Montserrat"/>
                <a:ea typeface="Montserrat"/>
                <a:cs typeface="Montserrat"/>
                <a:sym typeface="Montserrat"/>
              </a:rPr>
            </a:br>
            <a:endParaRPr b="1" sz="1700">
              <a:solidFill>
                <a:schemeClr val="lt1"/>
              </a:solidFill>
              <a:latin typeface="Montserrat"/>
              <a:ea typeface="Montserrat"/>
              <a:cs typeface="Montserrat"/>
              <a:sym typeface="Montserrat"/>
            </a:endParaRPr>
          </a:p>
          <a:p>
            <a:pPr indent="-336550" lvl="0" marL="457200" rtl="0" algn="l">
              <a:spcBef>
                <a:spcPts val="0"/>
              </a:spcBef>
              <a:spcAft>
                <a:spcPts val="0"/>
              </a:spcAft>
              <a:buClr>
                <a:schemeClr val="lt1"/>
              </a:buClr>
              <a:buSzPts val="1700"/>
              <a:buFont typeface="Montserrat"/>
              <a:buChar char="●"/>
            </a:pPr>
            <a:r>
              <a:rPr b="1" lang="en" sz="1700">
                <a:solidFill>
                  <a:schemeClr val="lt1"/>
                </a:solidFill>
                <a:latin typeface="Montserrat"/>
                <a:ea typeface="Montserrat"/>
                <a:cs typeface="Montserrat"/>
                <a:sym typeface="Montserrat"/>
              </a:rPr>
              <a:t>The dataset was imbalanced, which means there were significantly more non-earthquake events than actual earthquake events, so techniques were used to address this issue and improve the performance of the models.</a:t>
            </a:r>
            <a:endParaRPr b="1" sz="1700">
              <a:solidFill>
                <a:schemeClr val="lt1"/>
              </a:solidFill>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52" name="Shape 252"/>
        <p:cNvGrpSpPr/>
        <p:nvPr/>
      </p:nvGrpSpPr>
      <p:grpSpPr>
        <a:xfrm>
          <a:off x="0" y="0"/>
          <a:ext cx="0" cy="0"/>
          <a:chOff x="0" y="0"/>
          <a:chExt cx="0" cy="0"/>
        </a:xfrm>
      </p:grpSpPr>
      <p:sp>
        <p:nvSpPr>
          <p:cNvPr id="253" name="Google Shape;253;p31"/>
          <p:cNvSpPr txBox="1"/>
          <p:nvPr>
            <p:ph idx="1" type="body"/>
          </p:nvPr>
        </p:nvSpPr>
        <p:spPr>
          <a:xfrm>
            <a:off x="1129800" y="546875"/>
            <a:ext cx="7954800" cy="41922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en" sz="2800">
                <a:solidFill>
                  <a:schemeClr val="lt1"/>
                </a:solidFill>
                <a:latin typeface="Montserrat"/>
                <a:ea typeface="Montserrat"/>
                <a:cs typeface="Montserrat"/>
                <a:sym typeface="Montserrat"/>
              </a:rPr>
              <a:t>INNOVATION</a:t>
            </a:r>
            <a:endParaRPr b="1" sz="28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400">
              <a:latin typeface="Montserrat"/>
              <a:ea typeface="Montserrat"/>
              <a:cs typeface="Montserrat"/>
              <a:sym typeface="Montserrat"/>
            </a:endParaRPr>
          </a:p>
        </p:txBody>
      </p:sp>
      <p:sp>
        <p:nvSpPr>
          <p:cNvPr id="254" name="Google Shape;254;p31"/>
          <p:cNvSpPr txBox="1"/>
          <p:nvPr/>
        </p:nvSpPr>
        <p:spPr>
          <a:xfrm>
            <a:off x="685450" y="1243950"/>
            <a:ext cx="6624300" cy="28938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chemeClr val="lt1"/>
              </a:buClr>
              <a:buSzPts val="1600"/>
              <a:buFont typeface="Montserrat"/>
              <a:buChar char="●"/>
            </a:pPr>
            <a:r>
              <a:rPr b="1" lang="en" sz="1600">
                <a:solidFill>
                  <a:schemeClr val="lt1"/>
                </a:solidFill>
                <a:latin typeface="Montserrat"/>
                <a:ea typeface="Montserrat"/>
                <a:cs typeface="Montserrat"/>
                <a:sym typeface="Montserrat"/>
              </a:rPr>
              <a:t>Created additional columns in the dataset to capture the temporal and spatial patterns of earthquakes. </a:t>
            </a:r>
            <a:br>
              <a:rPr b="1" lang="en" sz="1600">
                <a:solidFill>
                  <a:schemeClr val="lt1"/>
                </a:solidFill>
                <a:latin typeface="Montserrat"/>
                <a:ea typeface="Montserrat"/>
                <a:cs typeface="Montserrat"/>
                <a:sym typeface="Montserrat"/>
              </a:rPr>
            </a:br>
            <a:endParaRPr b="1" sz="1600">
              <a:solidFill>
                <a:schemeClr val="lt1"/>
              </a:solidFill>
              <a:latin typeface="Montserrat"/>
              <a:ea typeface="Montserrat"/>
              <a:cs typeface="Montserrat"/>
              <a:sym typeface="Montserrat"/>
            </a:endParaRPr>
          </a:p>
          <a:p>
            <a:pPr indent="-330200" lvl="0" marL="457200" rtl="0" algn="l">
              <a:spcBef>
                <a:spcPts val="0"/>
              </a:spcBef>
              <a:spcAft>
                <a:spcPts val="0"/>
              </a:spcAft>
              <a:buClr>
                <a:schemeClr val="lt1"/>
              </a:buClr>
              <a:buSzPts val="1600"/>
              <a:buFont typeface="Montserrat"/>
              <a:buChar char="●"/>
            </a:pPr>
            <a:r>
              <a:rPr b="1" lang="en" sz="1600">
                <a:solidFill>
                  <a:schemeClr val="lt1"/>
                </a:solidFill>
                <a:latin typeface="Montserrat"/>
                <a:ea typeface="Montserrat"/>
                <a:cs typeface="Montserrat"/>
                <a:sym typeface="Montserrat"/>
              </a:rPr>
              <a:t>Conducted feature importance analysis to identify the most important features that contributed to earthquake prediction Fine-tuned the models based on the results of the feature importance analysis.</a:t>
            </a:r>
            <a:br>
              <a:rPr b="1" lang="en" sz="1600">
                <a:solidFill>
                  <a:schemeClr val="lt1"/>
                </a:solidFill>
                <a:latin typeface="Montserrat"/>
                <a:ea typeface="Montserrat"/>
                <a:cs typeface="Montserrat"/>
                <a:sym typeface="Montserrat"/>
              </a:rPr>
            </a:br>
            <a:endParaRPr b="1" sz="1600">
              <a:solidFill>
                <a:schemeClr val="lt1"/>
              </a:solidFill>
              <a:latin typeface="Montserrat"/>
              <a:ea typeface="Montserrat"/>
              <a:cs typeface="Montserrat"/>
              <a:sym typeface="Montserrat"/>
            </a:endParaRPr>
          </a:p>
          <a:p>
            <a:pPr indent="-330200" lvl="0" marL="457200" rtl="0" algn="l">
              <a:spcBef>
                <a:spcPts val="0"/>
              </a:spcBef>
              <a:spcAft>
                <a:spcPts val="0"/>
              </a:spcAft>
              <a:buClr>
                <a:schemeClr val="lt1"/>
              </a:buClr>
              <a:buSzPts val="1600"/>
              <a:buFont typeface="Montserrat"/>
              <a:buChar char="●"/>
            </a:pPr>
            <a:r>
              <a:rPr b="1" lang="en" sz="1600">
                <a:solidFill>
                  <a:schemeClr val="lt1"/>
                </a:solidFill>
                <a:latin typeface="Montserrat"/>
                <a:ea typeface="Montserrat"/>
                <a:cs typeface="Montserrat"/>
                <a:sym typeface="Montserrat"/>
              </a:rPr>
              <a:t>These innovative techniques helped us to improve the accuracy and reliability of our models, which are critical for early earthquake prediction.</a:t>
            </a:r>
            <a:endParaRPr b="1" sz="1600">
              <a:solidFill>
                <a:schemeClr val="lt1"/>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500"/>
              <a:t>Project Background</a:t>
            </a:r>
            <a:endParaRPr b="1" sz="2500"/>
          </a:p>
        </p:txBody>
      </p:sp>
      <p:sp>
        <p:nvSpPr>
          <p:cNvPr id="141" name="Google Shape;141;p14"/>
          <p:cNvSpPr txBox="1"/>
          <p:nvPr>
            <p:ph idx="1" type="body"/>
          </p:nvPr>
        </p:nvSpPr>
        <p:spPr>
          <a:xfrm>
            <a:off x="710969" y="1632750"/>
            <a:ext cx="7030500" cy="25416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Font typeface="Montserrat"/>
              <a:buChar char="●"/>
            </a:pPr>
            <a:r>
              <a:rPr b="1" lang="en" sz="2200">
                <a:latin typeface="Montserrat"/>
                <a:ea typeface="Montserrat"/>
                <a:cs typeface="Montserrat"/>
                <a:sym typeface="Montserrat"/>
              </a:rPr>
              <a:t>High value</a:t>
            </a:r>
            <a:endParaRPr b="1" sz="2200">
              <a:latin typeface="Montserrat"/>
              <a:ea typeface="Montserrat"/>
              <a:cs typeface="Montserrat"/>
              <a:sym typeface="Montserrat"/>
            </a:endParaRPr>
          </a:p>
          <a:p>
            <a:pPr indent="-368300" lvl="0" marL="457200" rtl="0" algn="l">
              <a:spcBef>
                <a:spcPts val="0"/>
              </a:spcBef>
              <a:spcAft>
                <a:spcPts val="0"/>
              </a:spcAft>
              <a:buSzPts val="2200"/>
              <a:buFont typeface="Montserrat"/>
              <a:buChar char="●"/>
            </a:pPr>
            <a:r>
              <a:rPr b="1" lang="en" sz="2200">
                <a:latin typeface="Montserrat"/>
                <a:ea typeface="Montserrat"/>
                <a:cs typeface="Montserrat"/>
                <a:sym typeface="Montserrat"/>
              </a:rPr>
              <a:t>Difficult</a:t>
            </a:r>
            <a:endParaRPr b="1" sz="2200">
              <a:latin typeface="Montserrat"/>
              <a:ea typeface="Montserrat"/>
              <a:cs typeface="Montserrat"/>
              <a:sym typeface="Montserrat"/>
            </a:endParaRPr>
          </a:p>
          <a:p>
            <a:pPr indent="-368300" lvl="0" marL="457200" rtl="0" algn="l">
              <a:spcBef>
                <a:spcPts val="0"/>
              </a:spcBef>
              <a:spcAft>
                <a:spcPts val="0"/>
              </a:spcAft>
              <a:buSzPts val="2200"/>
              <a:buFont typeface="Montserrat"/>
              <a:buChar char="●"/>
            </a:pPr>
            <a:r>
              <a:rPr b="1" lang="en" sz="2200">
                <a:latin typeface="Montserrat"/>
                <a:ea typeface="Montserrat"/>
                <a:cs typeface="Montserrat"/>
                <a:sym typeface="Montserrat"/>
              </a:rPr>
              <a:t>Local</a:t>
            </a:r>
            <a:endParaRPr b="1" sz="2200">
              <a:latin typeface="Montserrat"/>
              <a:ea typeface="Montserrat"/>
              <a:cs typeface="Montserrat"/>
              <a:sym typeface="Montserrat"/>
            </a:endParaRPr>
          </a:p>
        </p:txBody>
      </p:sp>
      <p:pic>
        <p:nvPicPr>
          <p:cNvPr id="142" name="Google Shape;142;p14"/>
          <p:cNvPicPr preferRelativeResize="0"/>
          <p:nvPr/>
        </p:nvPicPr>
        <p:blipFill>
          <a:blip r:embed="rId3">
            <a:alphaModFix/>
          </a:blip>
          <a:stretch>
            <a:fillRect/>
          </a:stretch>
        </p:blipFill>
        <p:spPr>
          <a:xfrm>
            <a:off x="3019639" y="1422899"/>
            <a:ext cx="5095734" cy="2856700"/>
          </a:xfrm>
          <a:prstGeom prst="rect">
            <a:avLst/>
          </a:prstGeom>
          <a:noFill/>
          <a:ln>
            <a:noFill/>
          </a:ln>
        </p:spPr>
      </p:pic>
      <p:sp>
        <p:nvSpPr>
          <p:cNvPr id="143" name="Google Shape;143;p14"/>
          <p:cNvSpPr txBox="1"/>
          <p:nvPr/>
        </p:nvSpPr>
        <p:spPr>
          <a:xfrm>
            <a:off x="2392050" y="4506250"/>
            <a:ext cx="6635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Steinbrugge Collection, UC Berkeley Earthquake Engineering Research Center</a:t>
            </a:r>
            <a:endParaRPr>
              <a:solidFill>
                <a:schemeClr val="lt1"/>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58" name="Shape 258"/>
        <p:cNvGrpSpPr/>
        <p:nvPr/>
      </p:nvGrpSpPr>
      <p:grpSpPr>
        <a:xfrm>
          <a:off x="0" y="0"/>
          <a:ext cx="0" cy="0"/>
          <a:chOff x="0" y="0"/>
          <a:chExt cx="0" cy="0"/>
        </a:xfrm>
      </p:grpSpPr>
      <p:sp>
        <p:nvSpPr>
          <p:cNvPr id="259" name="Google Shape;259;p32"/>
          <p:cNvSpPr txBox="1"/>
          <p:nvPr>
            <p:ph type="title"/>
          </p:nvPr>
        </p:nvSpPr>
        <p:spPr>
          <a:xfrm>
            <a:off x="1177525" y="667450"/>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COMPARING REGRESSION MODELS</a:t>
            </a:r>
            <a:endParaRPr b="1"/>
          </a:p>
        </p:txBody>
      </p:sp>
      <p:graphicFrame>
        <p:nvGraphicFramePr>
          <p:cNvPr id="260" name="Google Shape;260;p32"/>
          <p:cNvGraphicFramePr/>
          <p:nvPr/>
        </p:nvGraphicFramePr>
        <p:xfrm>
          <a:off x="952500" y="1884900"/>
          <a:ext cx="3000000" cy="3000000"/>
        </p:xfrm>
        <a:graphic>
          <a:graphicData uri="http://schemas.openxmlformats.org/drawingml/2006/table">
            <a:tbl>
              <a:tblPr>
                <a:noFill/>
                <a:tableStyleId>{BE98E7C2-E0D5-46DF-883D-B683545B48D8}</a:tableStyleId>
              </a:tblPr>
              <a:tblGrid>
                <a:gridCol w="1809750"/>
                <a:gridCol w="1809750"/>
                <a:gridCol w="1809750"/>
                <a:gridCol w="1809750"/>
              </a:tblGrid>
              <a:tr h="510900">
                <a:tc>
                  <a:txBody>
                    <a:bodyPr/>
                    <a:lstStyle/>
                    <a:p>
                      <a:pPr indent="0" lvl="0" marL="0" rtl="0" algn="ctr">
                        <a:spcBef>
                          <a:spcPts val="0"/>
                        </a:spcBef>
                        <a:spcAft>
                          <a:spcPts val="0"/>
                        </a:spcAft>
                        <a:buNone/>
                      </a:pPr>
                      <a:r>
                        <a:rPr b="1" lang="en" sz="1600">
                          <a:solidFill>
                            <a:schemeClr val="lt1"/>
                          </a:solidFill>
                          <a:latin typeface="Montserrat"/>
                          <a:ea typeface="Montserrat"/>
                          <a:cs typeface="Montserrat"/>
                          <a:sym typeface="Montserrat"/>
                        </a:rPr>
                        <a:t>Model</a:t>
                      </a:r>
                      <a:endParaRPr b="1" sz="16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b="1" lang="en" sz="1600">
                          <a:solidFill>
                            <a:schemeClr val="lt1"/>
                          </a:solidFill>
                          <a:latin typeface="Montserrat"/>
                          <a:ea typeface="Montserrat"/>
                          <a:cs typeface="Montserrat"/>
                          <a:sym typeface="Montserrat"/>
                        </a:rPr>
                        <a:t>1-year</a:t>
                      </a:r>
                      <a:endParaRPr b="1" sz="16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b="1" lang="en" sz="1600">
                          <a:solidFill>
                            <a:schemeClr val="lt1"/>
                          </a:solidFill>
                          <a:latin typeface="Montserrat"/>
                          <a:ea typeface="Montserrat"/>
                          <a:cs typeface="Montserrat"/>
                          <a:sym typeface="Montserrat"/>
                        </a:rPr>
                        <a:t>5-year</a:t>
                      </a:r>
                      <a:endParaRPr b="1" sz="16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b="1" lang="en" sz="1600">
                          <a:solidFill>
                            <a:schemeClr val="lt1"/>
                          </a:solidFill>
                          <a:latin typeface="Montserrat"/>
                          <a:ea typeface="Montserrat"/>
                          <a:cs typeface="Montserrat"/>
                          <a:sym typeface="Montserrat"/>
                        </a:rPr>
                        <a:t>10-year</a:t>
                      </a:r>
                      <a:endParaRPr b="1" sz="1600">
                        <a:solidFill>
                          <a:schemeClr val="lt1"/>
                        </a:solidFill>
                        <a:latin typeface="Montserrat"/>
                        <a:ea typeface="Montserrat"/>
                        <a:cs typeface="Montserrat"/>
                        <a:sym typeface="Montserrat"/>
                      </a:endParaRPr>
                    </a:p>
                  </a:txBody>
                  <a:tcPr marT="91425" marB="91425" marR="91425" marL="91425"/>
                </a:tc>
              </a:tr>
              <a:tr h="794775">
                <a:tc>
                  <a:txBody>
                    <a:bodyPr/>
                    <a:lstStyle/>
                    <a:p>
                      <a:pPr indent="0" lvl="0" marL="0" rtl="0" algn="l">
                        <a:spcBef>
                          <a:spcPts val="0"/>
                        </a:spcBef>
                        <a:spcAft>
                          <a:spcPts val="0"/>
                        </a:spcAft>
                        <a:buNone/>
                      </a:pPr>
                      <a:r>
                        <a:rPr b="1" lang="en" sz="1600">
                          <a:solidFill>
                            <a:schemeClr val="lt1"/>
                          </a:solidFill>
                          <a:latin typeface="Montserrat"/>
                          <a:ea typeface="Montserrat"/>
                          <a:cs typeface="Montserrat"/>
                          <a:sym typeface="Montserrat"/>
                        </a:rPr>
                        <a:t>Random Forest</a:t>
                      </a:r>
                      <a:br>
                        <a:rPr b="1" lang="en" sz="1600">
                          <a:solidFill>
                            <a:schemeClr val="lt1"/>
                          </a:solidFill>
                          <a:latin typeface="Montserrat"/>
                          <a:ea typeface="Montserrat"/>
                          <a:cs typeface="Montserrat"/>
                          <a:sym typeface="Montserrat"/>
                        </a:rPr>
                      </a:br>
                      <a:r>
                        <a:rPr b="1" lang="en" sz="1600">
                          <a:solidFill>
                            <a:schemeClr val="lt1"/>
                          </a:solidFill>
                          <a:latin typeface="Montserrat"/>
                          <a:ea typeface="Montserrat"/>
                          <a:cs typeface="Montserrat"/>
                          <a:sym typeface="Montserrat"/>
                        </a:rPr>
                        <a:t>(MSE)</a:t>
                      </a:r>
                      <a:endParaRPr b="1" sz="16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b="1" lang="en" sz="1600">
                          <a:solidFill>
                            <a:schemeClr val="lt1"/>
                          </a:solidFill>
                          <a:latin typeface="Montserrat"/>
                          <a:ea typeface="Montserrat"/>
                          <a:cs typeface="Montserrat"/>
                          <a:sym typeface="Montserrat"/>
                        </a:rPr>
                        <a:t>0.0171</a:t>
                      </a:r>
                      <a:endParaRPr b="1" sz="16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b="1" lang="en" sz="1600">
                          <a:solidFill>
                            <a:schemeClr val="lt1"/>
                          </a:solidFill>
                          <a:latin typeface="Montserrat"/>
                          <a:ea typeface="Montserrat"/>
                          <a:cs typeface="Montserrat"/>
                          <a:sym typeface="Montserrat"/>
                        </a:rPr>
                        <a:t>0.0438</a:t>
                      </a:r>
                      <a:endParaRPr b="1" sz="16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b="1" lang="en" sz="1600">
                          <a:solidFill>
                            <a:schemeClr val="lt1"/>
                          </a:solidFill>
                          <a:latin typeface="Montserrat"/>
                          <a:ea typeface="Montserrat"/>
                          <a:cs typeface="Montserrat"/>
                          <a:sym typeface="Montserrat"/>
                        </a:rPr>
                        <a:t>0.0186</a:t>
                      </a:r>
                      <a:endParaRPr b="1" sz="1600">
                        <a:solidFill>
                          <a:schemeClr val="lt1"/>
                        </a:solidFill>
                        <a:latin typeface="Montserrat"/>
                        <a:ea typeface="Montserrat"/>
                        <a:cs typeface="Montserrat"/>
                        <a:sym typeface="Montserrat"/>
                      </a:endParaRPr>
                    </a:p>
                  </a:txBody>
                  <a:tcPr marT="91425" marB="91425" marR="91425" marL="91425"/>
                </a:tc>
              </a:tr>
              <a:tr h="732925">
                <a:tc>
                  <a:txBody>
                    <a:bodyPr/>
                    <a:lstStyle/>
                    <a:p>
                      <a:pPr indent="0" lvl="0" marL="0" rtl="0" algn="l">
                        <a:spcBef>
                          <a:spcPts val="0"/>
                        </a:spcBef>
                        <a:spcAft>
                          <a:spcPts val="0"/>
                        </a:spcAft>
                        <a:buNone/>
                      </a:pPr>
                      <a:r>
                        <a:rPr b="1" lang="en" sz="1600">
                          <a:solidFill>
                            <a:schemeClr val="lt1"/>
                          </a:solidFill>
                          <a:latin typeface="Montserrat"/>
                          <a:ea typeface="Montserrat"/>
                          <a:cs typeface="Montserrat"/>
                          <a:sym typeface="Montserrat"/>
                        </a:rPr>
                        <a:t>SVM</a:t>
                      </a:r>
                      <a:br>
                        <a:rPr b="1" lang="en" sz="1600">
                          <a:solidFill>
                            <a:schemeClr val="lt1"/>
                          </a:solidFill>
                          <a:latin typeface="Montserrat"/>
                          <a:ea typeface="Montserrat"/>
                          <a:cs typeface="Montserrat"/>
                          <a:sym typeface="Montserrat"/>
                        </a:rPr>
                      </a:br>
                      <a:r>
                        <a:rPr b="1" lang="en" sz="1600">
                          <a:solidFill>
                            <a:schemeClr val="lt1"/>
                          </a:solidFill>
                          <a:latin typeface="Montserrat"/>
                          <a:ea typeface="Montserrat"/>
                          <a:cs typeface="Montserrat"/>
                          <a:sym typeface="Montserrat"/>
                        </a:rPr>
                        <a:t>(MSE)</a:t>
                      </a:r>
                      <a:endParaRPr b="1" sz="16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b="1" lang="en" sz="1600">
                          <a:solidFill>
                            <a:schemeClr val="lt1"/>
                          </a:solidFill>
                          <a:latin typeface="Montserrat"/>
                          <a:ea typeface="Montserrat"/>
                          <a:cs typeface="Montserrat"/>
                          <a:sym typeface="Montserrat"/>
                        </a:rPr>
                        <a:t>0.03397</a:t>
                      </a:r>
                      <a:endParaRPr b="1" sz="16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b="1" lang="en" sz="1600">
                          <a:solidFill>
                            <a:schemeClr val="lt1"/>
                          </a:solidFill>
                          <a:latin typeface="Montserrat"/>
                          <a:ea typeface="Montserrat"/>
                          <a:cs typeface="Montserrat"/>
                          <a:sym typeface="Montserrat"/>
                        </a:rPr>
                        <a:t>0.03507</a:t>
                      </a:r>
                      <a:endParaRPr b="1" sz="16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b="1" lang="en" sz="1600">
                          <a:solidFill>
                            <a:schemeClr val="lt1"/>
                          </a:solidFill>
                          <a:latin typeface="Montserrat"/>
                          <a:ea typeface="Montserrat"/>
                          <a:cs typeface="Montserrat"/>
                          <a:sym typeface="Montserrat"/>
                        </a:rPr>
                        <a:t>0.0124</a:t>
                      </a:r>
                      <a:endParaRPr b="1" sz="1600">
                        <a:solidFill>
                          <a:schemeClr val="lt1"/>
                        </a:solidFill>
                        <a:latin typeface="Montserrat"/>
                        <a:ea typeface="Montserrat"/>
                        <a:cs typeface="Montserrat"/>
                        <a:sym typeface="Montserrat"/>
                      </a:endParaRPr>
                    </a:p>
                  </a:txBody>
                  <a:tcPr marT="91425" marB="91425" marR="91425" marL="91425"/>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64" name="Shape 264"/>
        <p:cNvGrpSpPr/>
        <p:nvPr/>
      </p:nvGrpSpPr>
      <p:grpSpPr>
        <a:xfrm>
          <a:off x="0" y="0"/>
          <a:ext cx="0" cy="0"/>
          <a:chOff x="0" y="0"/>
          <a:chExt cx="0" cy="0"/>
        </a:xfrm>
      </p:grpSpPr>
      <p:sp>
        <p:nvSpPr>
          <p:cNvPr id="265" name="Google Shape;265;p3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CLASSIFICATION MODEL</a:t>
            </a:r>
            <a:endParaRPr b="1"/>
          </a:p>
        </p:txBody>
      </p:sp>
      <p:graphicFrame>
        <p:nvGraphicFramePr>
          <p:cNvPr id="266" name="Google Shape;266;p33"/>
          <p:cNvGraphicFramePr/>
          <p:nvPr/>
        </p:nvGraphicFramePr>
        <p:xfrm>
          <a:off x="905575" y="1712488"/>
          <a:ext cx="3000000" cy="3000000"/>
        </p:xfrm>
        <a:graphic>
          <a:graphicData uri="http://schemas.openxmlformats.org/drawingml/2006/table">
            <a:tbl>
              <a:tblPr>
                <a:noFill/>
                <a:tableStyleId>{BE98E7C2-E0D5-46DF-883D-B683545B48D8}</a:tableStyleId>
              </a:tblPr>
              <a:tblGrid>
                <a:gridCol w="1809750"/>
                <a:gridCol w="1809750"/>
                <a:gridCol w="1809750"/>
                <a:gridCol w="1809750"/>
              </a:tblGrid>
              <a:tr h="493550">
                <a:tc>
                  <a:txBody>
                    <a:bodyPr/>
                    <a:lstStyle/>
                    <a:p>
                      <a:pPr indent="0" lvl="0" marL="0" rtl="0" algn="ctr">
                        <a:spcBef>
                          <a:spcPts val="0"/>
                        </a:spcBef>
                        <a:spcAft>
                          <a:spcPts val="0"/>
                        </a:spcAft>
                        <a:buNone/>
                      </a:pPr>
                      <a:r>
                        <a:rPr b="1" lang="en" sz="1500">
                          <a:solidFill>
                            <a:schemeClr val="lt1"/>
                          </a:solidFill>
                          <a:latin typeface="Montserrat"/>
                          <a:ea typeface="Montserrat"/>
                          <a:cs typeface="Montserrat"/>
                          <a:sym typeface="Montserrat"/>
                        </a:rPr>
                        <a:t>Model</a:t>
                      </a:r>
                      <a:endParaRPr b="1" sz="15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b="1" lang="en" sz="1500">
                          <a:solidFill>
                            <a:schemeClr val="lt1"/>
                          </a:solidFill>
                          <a:latin typeface="Montserrat"/>
                          <a:ea typeface="Montserrat"/>
                          <a:cs typeface="Montserrat"/>
                          <a:sym typeface="Montserrat"/>
                        </a:rPr>
                        <a:t>1-year</a:t>
                      </a:r>
                      <a:endParaRPr b="1" sz="15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b="1" lang="en" sz="1500">
                          <a:solidFill>
                            <a:schemeClr val="lt1"/>
                          </a:solidFill>
                          <a:latin typeface="Montserrat"/>
                          <a:ea typeface="Montserrat"/>
                          <a:cs typeface="Montserrat"/>
                          <a:sym typeface="Montserrat"/>
                        </a:rPr>
                        <a:t>5-year</a:t>
                      </a:r>
                      <a:endParaRPr b="1" sz="15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b="1" lang="en" sz="1500">
                          <a:solidFill>
                            <a:schemeClr val="lt1"/>
                          </a:solidFill>
                          <a:latin typeface="Montserrat"/>
                          <a:ea typeface="Montserrat"/>
                          <a:cs typeface="Montserrat"/>
                          <a:sym typeface="Montserrat"/>
                        </a:rPr>
                        <a:t>10-year</a:t>
                      </a:r>
                      <a:endParaRPr b="1" sz="1500">
                        <a:solidFill>
                          <a:schemeClr val="lt1"/>
                        </a:solidFill>
                        <a:latin typeface="Montserrat"/>
                        <a:ea typeface="Montserrat"/>
                        <a:cs typeface="Montserrat"/>
                        <a:sym typeface="Montserrat"/>
                      </a:endParaRPr>
                    </a:p>
                  </a:txBody>
                  <a:tcPr marT="91425" marB="91425" marR="91425" marL="91425"/>
                </a:tc>
              </a:tr>
              <a:tr h="767775">
                <a:tc>
                  <a:txBody>
                    <a:bodyPr/>
                    <a:lstStyle/>
                    <a:p>
                      <a:pPr indent="0" lvl="0" marL="0" rtl="0" algn="l">
                        <a:spcBef>
                          <a:spcPts val="0"/>
                        </a:spcBef>
                        <a:spcAft>
                          <a:spcPts val="0"/>
                        </a:spcAft>
                        <a:buNone/>
                      </a:pPr>
                      <a:r>
                        <a:rPr b="1" lang="en" sz="1500">
                          <a:solidFill>
                            <a:schemeClr val="lt1"/>
                          </a:solidFill>
                          <a:latin typeface="Montserrat"/>
                          <a:ea typeface="Montserrat"/>
                          <a:cs typeface="Montserrat"/>
                          <a:sym typeface="Montserrat"/>
                        </a:rPr>
                        <a:t>Neural Network</a:t>
                      </a:r>
                      <a:endParaRPr b="1" sz="1500">
                        <a:solidFill>
                          <a:schemeClr val="lt1"/>
                        </a:solidFill>
                        <a:latin typeface="Montserrat"/>
                        <a:ea typeface="Montserrat"/>
                        <a:cs typeface="Montserrat"/>
                        <a:sym typeface="Montserrat"/>
                      </a:endParaRPr>
                    </a:p>
                    <a:p>
                      <a:pPr indent="0" lvl="0" marL="0" rtl="0" algn="l">
                        <a:spcBef>
                          <a:spcPts val="0"/>
                        </a:spcBef>
                        <a:spcAft>
                          <a:spcPts val="0"/>
                        </a:spcAft>
                        <a:buNone/>
                      </a:pPr>
                      <a:r>
                        <a:rPr b="1" lang="en" sz="1500">
                          <a:solidFill>
                            <a:schemeClr val="lt1"/>
                          </a:solidFill>
                          <a:latin typeface="Montserrat"/>
                          <a:ea typeface="Montserrat"/>
                          <a:cs typeface="Montserrat"/>
                          <a:sym typeface="Montserrat"/>
                        </a:rPr>
                        <a:t>(Test accuracy)</a:t>
                      </a:r>
                      <a:endParaRPr b="1" sz="15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b="1" lang="en" sz="1500">
                          <a:solidFill>
                            <a:schemeClr val="lt1"/>
                          </a:solidFill>
                          <a:latin typeface="Montserrat"/>
                          <a:ea typeface="Montserrat"/>
                          <a:cs typeface="Montserrat"/>
                          <a:sym typeface="Montserrat"/>
                        </a:rPr>
                        <a:t>0.935</a:t>
                      </a:r>
                      <a:endParaRPr b="1" sz="15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b="1" lang="en" sz="1500">
                          <a:solidFill>
                            <a:schemeClr val="lt1"/>
                          </a:solidFill>
                          <a:latin typeface="Montserrat"/>
                          <a:ea typeface="Montserrat"/>
                          <a:cs typeface="Montserrat"/>
                          <a:sym typeface="Montserrat"/>
                        </a:rPr>
                        <a:t>0.839 </a:t>
                      </a:r>
                      <a:endParaRPr b="1" sz="15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b="1" lang="en" sz="1500">
                          <a:solidFill>
                            <a:schemeClr val="lt1"/>
                          </a:solidFill>
                          <a:latin typeface="Montserrat"/>
                          <a:ea typeface="Montserrat"/>
                          <a:cs typeface="Montserrat"/>
                          <a:sym typeface="Montserrat"/>
                        </a:rPr>
                        <a:t>0.90</a:t>
                      </a:r>
                      <a:endParaRPr b="1" sz="1500">
                        <a:solidFill>
                          <a:schemeClr val="lt1"/>
                        </a:solidFill>
                        <a:latin typeface="Montserrat"/>
                        <a:ea typeface="Montserrat"/>
                        <a:cs typeface="Montserrat"/>
                        <a:sym typeface="Montserrat"/>
                      </a:endParaRPr>
                    </a:p>
                  </a:txBody>
                  <a:tcPr marT="91425" marB="91425" marR="91425" marL="91425"/>
                </a:tc>
              </a:tr>
            </a:tbl>
          </a:graphicData>
        </a:graphic>
      </p:graphicFrame>
      <p:pic>
        <p:nvPicPr>
          <p:cNvPr id="267" name="Google Shape;267;p33"/>
          <p:cNvPicPr preferRelativeResize="0"/>
          <p:nvPr/>
        </p:nvPicPr>
        <p:blipFill rotWithShape="1">
          <a:blip r:embed="rId3">
            <a:alphaModFix/>
          </a:blip>
          <a:srcRect b="0" l="0" r="0" t="6375"/>
          <a:stretch/>
        </p:blipFill>
        <p:spPr>
          <a:xfrm>
            <a:off x="528500" y="3136363"/>
            <a:ext cx="2469250" cy="1864888"/>
          </a:xfrm>
          <a:prstGeom prst="rect">
            <a:avLst/>
          </a:prstGeom>
          <a:noFill/>
          <a:ln>
            <a:noFill/>
          </a:ln>
        </p:spPr>
      </p:pic>
      <p:pic>
        <p:nvPicPr>
          <p:cNvPr id="268" name="Google Shape;268;p33"/>
          <p:cNvPicPr preferRelativeResize="0"/>
          <p:nvPr/>
        </p:nvPicPr>
        <p:blipFill rotWithShape="1">
          <a:blip r:embed="rId4">
            <a:alphaModFix/>
          </a:blip>
          <a:srcRect b="0" l="0" r="0" t="6288"/>
          <a:stretch/>
        </p:blipFill>
        <p:spPr>
          <a:xfrm>
            <a:off x="3302550" y="3126213"/>
            <a:ext cx="2469250" cy="1864888"/>
          </a:xfrm>
          <a:prstGeom prst="rect">
            <a:avLst/>
          </a:prstGeom>
          <a:noFill/>
          <a:ln>
            <a:noFill/>
          </a:ln>
        </p:spPr>
      </p:pic>
      <p:pic>
        <p:nvPicPr>
          <p:cNvPr id="269" name="Google Shape;269;p33"/>
          <p:cNvPicPr preferRelativeResize="0"/>
          <p:nvPr/>
        </p:nvPicPr>
        <p:blipFill rotWithShape="1">
          <a:blip r:embed="rId5">
            <a:alphaModFix/>
          </a:blip>
          <a:srcRect b="0" l="0" r="0" t="6507"/>
          <a:stretch/>
        </p:blipFill>
        <p:spPr>
          <a:xfrm>
            <a:off x="6076599" y="3126213"/>
            <a:ext cx="2474978" cy="1864887"/>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73" name="Shape 273"/>
        <p:cNvGrpSpPr/>
        <p:nvPr/>
      </p:nvGrpSpPr>
      <p:grpSpPr>
        <a:xfrm>
          <a:off x="0" y="0"/>
          <a:ext cx="0" cy="0"/>
          <a:chOff x="0" y="0"/>
          <a:chExt cx="0" cy="0"/>
        </a:xfrm>
      </p:grpSpPr>
      <p:sp>
        <p:nvSpPr>
          <p:cNvPr id="274" name="Google Shape;274;p3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CONCLUSION</a:t>
            </a:r>
            <a:endParaRPr b="1"/>
          </a:p>
        </p:txBody>
      </p:sp>
      <p:sp>
        <p:nvSpPr>
          <p:cNvPr id="275" name="Google Shape;275;p34"/>
          <p:cNvSpPr txBox="1"/>
          <p:nvPr>
            <p:ph idx="1" type="body"/>
          </p:nvPr>
        </p:nvSpPr>
        <p:spPr>
          <a:xfrm>
            <a:off x="1167600" y="1644350"/>
            <a:ext cx="7030500" cy="25416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SzPts val="1900"/>
              <a:buFont typeface="Montserrat"/>
              <a:buChar char="●"/>
            </a:pPr>
            <a:r>
              <a:rPr b="1" lang="en" sz="1900">
                <a:latin typeface="Montserrat"/>
                <a:ea typeface="Montserrat"/>
                <a:cs typeface="Montserrat"/>
                <a:sym typeface="Montserrat"/>
              </a:rPr>
              <a:t>Simple models </a:t>
            </a:r>
            <a:endParaRPr b="1" sz="1900">
              <a:latin typeface="Montserrat"/>
              <a:ea typeface="Montserrat"/>
              <a:cs typeface="Montserrat"/>
              <a:sym typeface="Montserrat"/>
            </a:endParaRPr>
          </a:p>
          <a:p>
            <a:pPr indent="-336550" lvl="1" marL="914400" rtl="0" algn="l">
              <a:spcBef>
                <a:spcPts val="0"/>
              </a:spcBef>
              <a:spcAft>
                <a:spcPts val="0"/>
              </a:spcAft>
              <a:buSzPts val="1700"/>
              <a:buFont typeface="Montserrat"/>
              <a:buChar char="○"/>
            </a:pPr>
            <a:r>
              <a:rPr b="1" lang="en" sz="1700">
                <a:latin typeface="Montserrat"/>
                <a:ea typeface="Montserrat"/>
                <a:cs typeface="Montserrat"/>
                <a:sym typeface="Montserrat"/>
              </a:rPr>
              <a:t>F</a:t>
            </a:r>
            <a:r>
              <a:rPr b="1" lang="en" sz="1700">
                <a:latin typeface="Montserrat"/>
                <a:ea typeface="Montserrat"/>
                <a:cs typeface="Montserrat"/>
                <a:sym typeface="Montserrat"/>
              </a:rPr>
              <a:t>ast runtime </a:t>
            </a:r>
            <a:r>
              <a:rPr b="1" lang="en" sz="1700">
                <a:latin typeface="Montserrat"/>
                <a:ea typeface="Montserrat"/>
                <a:cs typeface="Montserrat"/>
                <a:sym typeface="Montserrat"/>
              </a:rPr>
              <a:t>to handle real-time data </a:t>
            </a:r>
            <a:endParaRPr b="1" sz="1700">
              <a:latin typeface="Montserrat"/>
              <a:ea typeface="Montserrat"/>
              <a:cs typeface="Montserrat"/>
              <a:sym typeface="Montserrat"/>
            </a:endParaRPr>
          </a:p>
          <a:p>
            <a:pPr indent="-336550" lvl="1" marL="914400" rtl="0" algn="l">
              <a:spcBef>
                <a:spcPts val="0"/>
              </a:spcBef>
              <a:spcAft>
                <a:spcPts val="0"/>
              </a:spcAft>
              <a:buSzPts val="1700"/>
              <a:buFont typeface="Montserrat"/>
              <a:buChar char="○"/>
            </a:pPr>
            <a:r>
              <a:rPr b="1" lang="en" sz="1700">
                <a:latin typeface="Montserrat"/>
                <a:ea typeface="Montserrat"/>
                <a:cs typeface="Montserrat"/>
                <a:sym typeface="Montserrat"/>
              </a:rPr>
              <a:t>Fast training time for rapid re-training</a:t>
            </a:r>
            <a:endParaRPr b="1" sz="1700">
              <a:latin typeface="Montserrat"/>
              <a:ea typeface="Montserrat"/>
              <a:cs typeface="Montserrat"/>
              <a:sym typeface="Montserrat"/>
            </a:endParaRPr>
          </a:p>
          <a:p>
            <a:pPr indent="-349250" lvl="0" marL="457200" rtl="0" algn="l">
              <a:spcBef>
                <a:spcPts val="0"/>
              </a:spcBef>
              <a:spcAft>
                <a:spcPts val="0"/>
              </a:spcAft>
              <a:buSzPts val="1900"/>
              <a:buFont typeface="Montserrat"/>
              <a:buChar char="●"/>
            </a:pPr>
            <a:r>
              <a:rPr b="1" lang="en" sz="1900">
                <a:latin typeface="Montserrat"/>
                <a:ea typeface="Montserrat"/>
                <a:cs typeface="Montserrat"/>
                <a:sym typeface="Montserrat"/>
              </a:rPr>
              <a:t>Simple pipeline makes it easy to integrate into other programs</a:t>
            </a:r>
            <a:endParaRPr b="1" sz="1900">
              <a:latin typeface="Montserrat"/>
              <a:ea typeface="Montserrat"/>
              <a:cs typeface="Montserrat"/>
              <a:sym typeface="Montserrat"/>
            </a:endParaRPr>
          </a:p>
          <a:p>
            <a:pPr indent="-349250" lvl="0" marL="457200" rtl="0" algn="l">
              <a:spcBef>
                <a:spcPts val="0"/>
              </a:spcBef>
              <a:spcAft>
                <a:spcPts val="0"/>
              </a:spcAft>
              <a:buSzPts val="1900"/>
              <a:buFont typeface="Montserrat"/>
              <a:buChar char="●"/>
            </a:pPr>
            <a:r>
              <a:rPr b="1" lang="en" sz="1900">
                <a:latin typeface="Montserrat"/>
                <a:ea typeface="Montserrat"/>
                <a:cs typeface="Montserrat"/>
                <a:sym typeface="Montserrat"/>
              </a:rPr>
              <a:t>Good prediction results for selected time frames</a:t>
            </a:r>
            <a:endParaRPr b="1" sz="1900">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79" name="Shape 279"/>
        <p:cNvGrpSpPr/>
        <p:nvPr/>
      </p:nvGrpSpPr>
      <p:grpSpPr>
        <a:xfrm>
          <a:off x="0" y="0"/>
          <a:ext cx="0" cy="0"/>
          <a:chOff x="0" y="0"/>
          <a:chExt cx="0" cy="0"/>
        </a:xfrm>
      </p:grpSpPr>
      <p:sp>
        <p:nvSpPr>
          <p:cNvPr id="280" name="Google Shape;280;p3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FUTURE WORK</a:t>
            </a:r>
            <a:endParaRPr b="1"/>
          </a:p>
        </p:txBody>
      </p:sp>
      <p:sp>
        <p:nvSpPr>
          <p:cNvPr id="281" name="Google Shape;281;p35"/>
          <p:cNvSpPr txBox="1"/>
          <p:nvPr/>
        </p:nvSpPr>
        <p:spPr>
          <a:xfrm>
            <a:off x="1303800" y="1707500"/>
            <a:ext cx="6535500" cy="27846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lt1"/>
              </a:buClr>
              <a:buSzPts val="1800"/>
              <a:buFont typeface="Montserrat"/>
              <a:buChar char="●"/>
            </a:pPr>
            <a:r>
              <a:rPr b="1" lang="en" sz="1800">
                <a:solidFill>
                  <a:schemeClr val="lt1"/>
                </a:solidFill>
                <a:latin typeface="Montserrat"/>
                <a:ea typeface="Montserrat"/>
                <a:cs typeface="Montserrat"/>
                <a:sym typeface="Montserrat"/>
              </a:rPr>
              <a:t>A</a:t>
            </a:r>
            <a:r>
              <a:rPr b="1" lang="en" sz="1800">
                <a:solidFill>
                  <a:schemeClr val="lt1"/>
                </a:solidFill>
                <a:latin typeface="Montserrat"/>
                <a:ea typeface="Montserrat"/>
                <a:cs typeface="Montserrat"/>
                <a:sym typeface="Montserrat"/>
              </a:rPr>
              <a:t>dditional features, like fault strain, time-dependent model</a:t>
            </a:r>
            <a:br>
              <a:rPr b="1" lang="en" sz="1800">
                <a:solidFill>
                  <a:schemeClr val="lt1"/>
                </a:solidFill>
                <a:latin typeface="Montserrat"/>
                <a:ea typeface="Montserrat"/>
                <a:cs typeface="Montserrat"/>
                <a:sym typeface="Montserrat"/>
              </a:rPr>
            </a:br>
            <a:endParaRPr b="1" sz="1800">
              <a:solidFill>
                <a:schemeClr val="lt1"/>
              </a:solidFill>
              <a:latin typeface="Montserrat"/>
              <a:ea typeface="Montserrat"/>
              <a:cs typeface="Montserrat"/>
              <a:sym typeface="Montserrat"/>
            </a:endParaRPr>
          </a:p>
          <a:p>
            <a:pPr indent="-342900" lvl="0" marL="457200" rtl="0" algn="l">
              <a:lnSpc>
                <a:spcPct val="115000"/>
              </a:lnSpc>
              <a:spcBef>
                <a:spcPts val="0"/>
              </a:spcBef>
              <a:spcAft>
                <a:spcPts val="0"/>
              </a:spcAft>
              <a:buClr>
                <a:schemeClr val="lt1"/>
              </a:buClr>
              <a:buSzPts val="1800"/>
              <a:buFont typeface="Montserrat"/>
              <a:buChar char="●"/>
            </a:pPr>
            <a:r>
              <a:rPr b="1" lang="en" sz="1800">
                <a:solidFill>
                  <a:schemeClr val="lt1"/>
                </a:solidFill>
                <a:latin typeface="Montserrat"/>
                <a:ea typeface="Montserrat"/>
                <a:cs typeface="Montserrat"/>
                <a:sym typeface="Montserrat"/>
              </a:rPr>
              <a:t>Simulated data</a:t>
            </a:r>
            <a:br>
              <a:rPr b="1" lang="en" sz="1800">
                <a:solidFill>
                  <a:schemeClr val="lt1"/>
                </a:solidFill>
                <a:latin typeface="Montserrat"/>
                <a:ea typeface="Montserrat"/>
                <a:cs typeface="Montserrat"/>
                <a:sym typeface="Montserrat"/>
              </a:rPr>
            </a:br>
            <a:endParaRPr b="1" sz="1800">
              <a:solidFill>
                <a:schemeClr val="lt1"/>
              </a:solidFill>
              <a:latin typeface="Montserrat"/>
              <a:ea typeface="Montserrat"/>
              <a:cs typeface="Montserrat"/>
              <a:sym typeface="Montserrat"/>
            </a:endParaRPr>
          </a:p>
          <a:p>
            <a:pPr indent="-342900" lvl="0" marL="457200" rtl="0" algn="l">
              <a:lnSpc>
                <a:spcPct val="115000"/>
              </a:lnSpc>
              <a:spcBef>
                <a:spcPts val="0"/>
              </a:spcBef>
              <a:spcAft>
                <a:spcPts val="0"/>
              </a:spcAft>
              <a:buClr>
                <a:schemeClr val="lt1"/>
              </a:buClr>
              <a:buSzPts val="1800"/>
              <a:buFont typeface="Montserrat"/>
              <a:buChar char="●"/>
            </a:pPr>
            <a:r>
              <a:rPr b="1" lang="en" sz="1800">
                <a:solidFill>
                  <a:schemeClr val="lt1"/>
                </a:solidFill>
                <a:latin typeface="Montserrat"/>
                <a:ea typeface="Montserrat"/>
                <a:cs typeface="Montserrat"/>
                <a:sym typeface="Montserrat"/>
              </a:rPr>
              <a:t>Test different models like LSTM for sequence processing</a:t>
            </a:r>
            <a:endParaRPr b="1" sz="1800">
              <a:solidFill>
                <a:schemeClr val="lt1"/>
              </a:solidFill>
              <a:latin typeface="Montserrat"/>
              <a:ea typeface="Montserrat"/>
              <a:cs typeface="Montserrat"/>
              <a:sym typeface="Montserrat"/>
            </a:endParaRPr>
          </a:p>
          <a:p>
            <a:pPr indent="0" lvl="0" marL="0" rtl="0" algn="l">
              <a:lnSpc>
                <a:spcPct val="115000"/>
              </a:lnSpc>
              <a:spcBef>
                <a:spcPts val="1200"/>
              </a:spcBef>
              <a:spcAft>
                <a:spcPts val="1200"/>
              </a:spcAft>
              <a:buNone/>
            </a:pPr>
            <a:r>
              <a:t/>
            </a:r>
            <a:endParaRPr>
              <a:solidFill>
                <a:schemeClr val="dk2"/>
              </a:solidFill>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85" name="Shape 285"/>
        <p:cNvGrpSpPr/>
        <p:nvPr/>
      </p:nvGrpSpPr>
      <p:grpSpPr>
        <a:xfrm>
          <a:off x="0" y="0"/>
          <a:ext cx="0" cy="0"/>
          <a:chOff x="0" y="0"/>
          <a:chExt cx="0" cy="0"/>
        </a:xfrm>
      </p:grpSpPr>
      <p:sp>
        <p:nvSpPr>
          <p:cNvPr id="286" name="Google Shape;286;p36"/>
          <p:cNvSpPr txBox="1"/>
          <p:nvPr>
            <p:ph type="title"/>
          </p:nvPr>
        </p:nvSpPr>
        <p:spPr>
          <a:xfrm>
            <a:off x="2762950" y="2072100"/>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3400"/>
              <a:t>THANK YOU ! </a:t>
            </a:r>
            <a:endParaRPr b="1" sz="34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90" name="Shape 290"/>
        <p:cNvGrpSpPr/>
        <p:nvPr/>
      </p:nvGrpSpPr>
      <p:grpSpPr>
        <a:xfrm>
          <a:off x="0" y="0"/>
          <a:ext cx="0" cy="0"/>
          <a:chOff x="0" y="0"/>
          <a:chExt cx="0" cy="0"/>
        </a:xfrm>
      </p:grpSpPr>
      <p:sp>
        <p:nvSpPr>
          <p:cNvPr id="291" name="Google Shape;291;p3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References</a:t>
            </a:r>
            <a:endParaRPr b="1"/>
          </a:p>
        </p:txBody>
      </p:sp>
      <p:sp>
        <p:nvSpPr>
          <p:cNvPr id="292" name="Google Shape;292;p37"/>
          <p:cNvSpPr txBox="1"/>
          <p:nvPr>
            <p:ph idx="1" type="body"/>
          </p:nvPr>
        </p:nvSpPr>
        <p:spPr>
          <a:xfrm>
            <a:off x="1303800" y="1412575"/>
            <a:ext cx="7030500" cy="3651000"/>
          </a:xfrm>
          <a:prstGeom prst="rect">
            <a:avLst/>
          </a:prstGeom>
        </p:spPr>
        <p:txBody>
          <a:bodyPr anchorCtr="0" anchor="t" bIns="91425" lIns="91425" spcFirstLastPara="1" rIns="91425" wrap="square" tIns="91425">
            <a:noAutofit/>
          </a:bodyPr>
          <a:lstStyle/>
          <a:p>
            <a:pPr indent="457200" lvl="0" marL="0" rtl="0" algn="l">
              <a:lnSpc>
                <a:spcPct val="100000"/>
              </a:lnSpc>
              <a:spcBef>
                <a:spcPts val="0"/>
              </a:spcBef>
              <a:spcAft>
                <a:spcPts val="0"/>
              </a:spcAft>
              <a:buNone/>
            </a:pPr>
            <a:r>
              <a:rPr lang="en">
                <a:latin typeface="Montserrat"/>
                <a:ea typeface="Montserrat"/>
                <a:cs typeface="Montserrat"/>
                <a:sym typeface="Montserrat"/>
              </a:rPr>
              <a:t>Ahuja, A. &amp; Pasari, S. (2022) Earthquake Forecasting in the Himalayas Artificial Neural Networks. </a:t>
            </a:r>
            <a:r>
              <a:rPr i="1" lang="en">
                <a:latin typeface="Montserrat"/>
                <a:ea typeface="Montserrat"/>
                <a:cs typeface="Montserrat"/>
                <a:sym typeface="Montserrat"/>
              </a:rPr>
              <a:t>Disaster Management in the Complex Himalayan Terrains</a:t>
            </a:r>
            <a:r>
              <a:rPr lang="en">
                <a:latin typeface="Montserrat"/>
                <a:ea typeface="Montserrat"/>
                <a:cs typeface="Montserrat"/>
                <a:sym typeface="Montserrat"/>
              </a:rPr>
              <a:t>, 141–152. “Geography of the Physical Environment.” Springer, Cham. https://doi.org/10.1007/978-3-030-89308-8_10</a:t>
            </a:r>
            <a:endParaRPr>
              <a:latin typeface="Montserrat"/>
              <a:ea typeface="Montserrat"/>
              <a:cs typeface="Montserrat"/>
              <a:sym typeface="Montserrat"/>
            </a:endParaRPr>
          </a:p>
          <a:p>
            <a:pPr indent="457200" lvl="0" marL="0" rtl="0" algn="l">
              <a:lnSpc>
                <a:spcPct val="100000"/>
              </a:lnSpc>
              <a:spcBef>
                <a:spcPts val="1200"/>
              </a:spcBef>
              <a:spcAft>
                <a:spcPts val="0"/>
              </a:spcAft>
              <a:buNone/>
            </a:pPr>
            <a:r>
              <a:rPr lang="en">
                <a:latin typeface="Montserrat"/>
                <a:ea typeface="Montserrat"/>
                <a:cs typeface="Montserrat"/>
                <a:sym typeface="Montserrat"/>
              </a:rPr>
              <a:t>Baranov, S.V., Gvishiani, A.D., Narteau, C., Shebalin, P.N. (2019) Epidemic type aftershock sequence exponential productivity. </a:t>
            </a:r>
            <a:r>
              <a:rPr i="1" lang="en">
                <a:latin typeface="Montserrat"/>
                <a:ea typeface="Montserrat"/>
                <a:cs typeface="Montserrat"/>
                <a:sym typeface="Montserrat"/>
              </a:rPr>
              <a:t>Russian Journal of Earth Sciences</a:t>
            </a:r>
            <a:r>
              <a:rPr lang="en">
                <a:latin typeface="Montserrat"/>
                <a:ea typeface="Montserrat"/>
                <a:cs typeface="Montserrat"/>
                <a:sym typeface="Montserrat"/>
              </a:rPr>
              <a:t>, 19, Article: ES6003. https://doi.org/10.2205/2019ES000695</a:t>
            </a:r>
            <a:endParaRPr>
              <a:latin typeface="Montserrat"/>
              <a:ea typeface="Montserrat"/>
              <a:cs typeface="Montserrat"/>
              <a:sym typeface="Montserrat"/>
            </a:endParaRPr>
          </a:p>
          <a:p>
            <a:pPr indent="457200" lvl="0" marL="0" rtl="0" algn="l">
              <a:lnSpc>
                <a:spcPct val="100000"/>
              </a:lnSpc>
              <a:spcBef>
                <a:spcPts val="1200"/>
              </a:spcBef>
              <a:spcAft>
                <a:spcPts val="0"/>
              </a:spcAft>
              <a:buNone/>
            </a:pPr>
            <a:r>
              <a:rPr lang="en">
                <a:latin typeface="Montserrat"/>
                <a:ea typeface="Montserrat"/>
                <a:cs typeface="Montserrat"/>
                <a:sym typeface="Montserrat"/>
              </a:rPr>
              <a:t>Ebel, J.E., Chambers, D.W., Kafka, A.L., Baglivo, J.A. (2007). Non-Poissonian Earthquake Clustering and the Hidden Markov Model as Bases for Earthquake Forecasting in California. </a:t>
            </a:r>
            <a:r>
              <a:rPr i="1" lang="en">
                <a:latin typeface="Montserrat"/>
                <a:ea typeface="Montserrat"/>
                <a:cs typeface="Montserrat"/>
                <a:sym typeface="Montserrat"/>
              </a:rPr>
              <a:t>Seismological Research Letters</a:t>
            </a:r>
            <a:r>
              <a:rPr lang="en">
                <a:latin typeface="Montserrat"/>
                <a:ea typeface="Montserrat"/>
                <a:cs typeface="Montserrat"/>
                <a:sym typeface="Montserrat"/>
              </a:rPr>
              <a:t>, 78(1): 57–65. https://doi.org/10.1785/gssrl.78.1.57 </a:t>
            </a:r>
            <a:endParaRPr>
              <a:latin typeface="Montserrat"/>
              <a:ea typeface="Montserrat"/>
              <a:cs typeface="Montserrat"/>
              <a:sym typeface="Montserrat"/>
            </a:endParaRPr>
          </a:p>
          <a:p>
            <a:pPr indent="457200" lvl="0" marL="0" rtl="0" algn="l">
              <a:lnSpc>
                <a:spcPct val="100000"/>
              </a:lnSpc>
              <a:spcBef>
                <a:spcPts val="1200"/>
              </a:spcBef>
              <a:spcAft>
                <a:spcPts val="0"/>
              </a:spcAft>
              <a:buNone/>
            </a:pPr>
            <a:r>
              <a:rPr lang="en">
                <a:latin typeface="Montserrat"/>
                <a:ea typeface="Montserrat"/>
                <a:cs typeface="Montserrat"/>
                <a:sym typeface="Montserrat"/>
              </a:rPr>
              <a:t>Ellsworth, W.L (1995). Characteristic earthquakes and long-term earthquake forecasts: Implications of central california seismicity. </a:t>
            </a:r>
            <a:r>
              <a:rPr i="1" lang="en">
                <a:latin typeface="Montserrat"/>
                <a:ea typeface="Montserrat"/>
                <a:cs typeface="Montserrat"/>
                <a:sym typeface="Montserrat"/>
              </a:rPr>
              <a:t>Urban Disaster Mitigation: The Role of Engineering and Technology</a:t>
            </a:r>
            <a:r>
              <a:rPr lang="en">
                <a:latin typeface="Montserrat"/>
                <a:ea typeface="Montserrat"/>
                <a:cs typeface="Montserrat"/>
                <a:sym typeface="Montserrat"/>
              </a:rPr>
              <a:t>,1-14. https://doi.org/10.1016/B978-008041920-6/50007-5 </a:t>
            </a:r>
            <a:endParaRPr>
              <a:latin typeface="Montserrat"/>
              <a:ea typeface="Montserrat"/>
              <a:cs typeface="Montserrat"/>
              <a:sym typeface="Montserrat"/>
            </a:endParaRPr>
          </a:p>
          <a:p>
            <a:pPr indent="457200" lvl="0" marL="0" rtl="0" algn="l">
              <a:lnSpc>
                <a:spcPct val="100000"/>
              </a:lnSpc>
              <a:spcBef>
                <a:spcPts val="1200"/>
              </a:spcBef>
              <a:spcAft>
                <a:spcPts val="1200"/>
              </a:spcAft>
              <a:buNone/>
            </a:pPr>
            <a:r>
              <a:t/>
            </a:r>
            <a:endParaRPr>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96" name="Shape 296"/>
        <p:cNvGrpSpPr/>
        <p:nvPr/>
      </p:nvGrpSpPr>
      <p:grpSpPr>
        <a:xfrm>
          <a:off x="0" y="0"/>
          <a:ext cx="0" cy="0"/>
          <a:chOff x="0" y="0"/>
          <a:chExt cx="0" cy="0"/>
        </a:xfrm>
      </p:grpSpPr>
      <p:sp>
        <p:nvSpPr>
          <p:cNvPr id="297" name="Google Shape;297;p38"/>
          <p:cNvSpPr txBox="1"/>
          <p:nvPr>
            <p:ph idx="1" type="body"/>
          </p:nvPr>
        </p:nvSpPr>
        <p:spPr>
          <a:xfrm>
            <a:off x="1303800" y="1412575"/>
            <a:ext cx="7030500" cy="3330300"/>
          </a:xfrm>
          <a:prstGeom prst="rect">
            <a:avLst/>
          </a:prstGeom>
        </p:spPr>
        <p:txBody>
          <a:bodyPr anchorCtr="0" anchor="t" bIns="91425" lIns="91425" spcFirstLastPara="1" rIns="91425" wrap="square" tIns="91425">
            <a:noAutofit/>
          </a:bodyPr>
          <a:lstStyle/>
          <a:p>
            <a:pPr indent="457200" lvl="0" marL="0" rtl="0" algn="l">
              <a:lnSpc>
                <a:spcPct val="100000"/>
              </a:lnSpc>
              <a:spcBef>
                <a:spcPts val="0"/>
              </a:spcBef>
              <a:spcAft>
                <a:spcPts val="0"/>
              </a:spcAft>
              <a:buNone/>
            </a:pPr>
            <a:r>
              <a:rPr lang="en">
                <a:latin typeface="Montserrat"/>
                <a:ea typeface="Montserrat"/>
                <a:cs typeface="Montserrat"/>
                <a:sym typeface="Montserrat"/>
              </a:rPr>
              <a:t>Field, E.H., Biasi, G.P, Bird, P., Dawson, T.E., Felzer, K.R., Jackson, D.D., Johnson, K.M., Jordan, T.H., Madden, C., Michael, A.J., Milner, K.R., Page, M.T., Parson, T., Powers, P.M., Shaw, B.E., Thatcher, W.R., Weldon, R.J., Zeng, Y. (2015). Long‐Term Time‐Dependent Probabilities for the Third Uniform California Earthquake Rupture Forecast (UCERF3). </a:t>
            </a:r>
            <a:r>
              <a:rPr i="1" lang="en">
                <a:latin typeface="Montserrat"/>
                <a:ea typeface="Montserrat"/>
                <a:cs typeface="Montserrat"/>
                <a:sym typeface="Montserrat"/>
              </a:rPr>
              <a:t>Bulletin of the Seismological Society of America</a:t>
            </a:r>
            <a:r>
              <a:rPr lang="en">
                <a:latin typeface="Montserrat"/>
                <a:ea typeface="Montserrat"/>
                <a:cs typeface="Montserrat"/>
                <a:sym typeface="Montserrat"/>
              </a:rPr>
              <a:t>, 105 (2A): 511–543. </a:t>
            </a:r>
            <a:r>
              <a:rPr lang="en">
                <a:uFill>
                  <a:noFill/>
                </a:uFill>
                <a:latin typeface="Montserrat"/>
                <a:ea typeface="Montserrat"/>
                <a:cs typeface="Montserrat"/>
                <a:sym typeface="Montserrat"/>
                <a:hlinkClick r:id="rId3"/>
              </a:rPr>
              <a:t>https://doi.org/10.1785/0120140093</a:t>
            </a:r>
            <a:endParaRPr>
              <a:latin typeface="Montserrat"/>
              <a:ea typeface="Montserrat"/>
              <a:cs typeface="Montserrat"/>
              <a:sym typeface="Montserrat"/>
            </a:endParaRPr>
          </a:p>
          <a:p>
            <a:pPr indent="457200" lvl="0" marL="0" rtl="0" algn="l">
              <a:lnSpc>
                <a:spcPct val="100000"/>
              </a:lnSpc>
              <a:spcBef>
                <a:spcPts val="1200"/>
              </a:spcBef>
              <a:spcAft>
                <a:spcPts val="0"/>
              </a:spcAft>
              <a:buNone/>
            </a:pPr>
            <a:r>
              <a:rPr lang="en">
                <a:latin typeface="Montserrat"/>
                <a:ea typeface="Montserrat"/>
                <a:cs typeface="Montserrat"/>
                <a:sym typeface="Montserrat"/>
              </a:rPr>
              <a:t>Gitis, V.G, &amp; Derendyaev, A.B. (2019). Machine Learning Methods for Seismic Hazards Forecast, </a:t>
            </a:r>
            <a:r>
              <a:rPr i="1" lang="en">
                <a:latin typeface="Montserrat"/>
                <a:ea typeface="Montserrat"/>
                <a:cs typeface="Montserrat"/>
                <a:sym typeface="Montserrat"/>
              </a:rPr>
              <a:t>Geosciences</a:t>
            </a:r>
            <a:r>
              <a:rPr lang="en">
                <a:latin typeface="Montserrat"/>
                <a:ea typeface="Montserrat"/>
                <a:cs typeface="Montserrat"/>
                <a:sym typeface="Montserrat"/>
              </a:rPr>
              <a:t>, 9(7), 308. https://doi.org/10.3390/geosciences9070308</a:t>
            </a:r>
            <a:endParaRPr>
              <a:latin typeface="Montserrat"/>
              <a:ea typeface="Montserrat"/>
              <a:cs typeface="Montserrat"/>
              <a:sym typeface="Montserrat"/>
            </a:endParaRPr>
          </a:p>
          <a:p>
            <a:pPr indent="457200" lvl="0" marL="0" rtl="0" algn="l">
              <a:lnSpc>
                <a:spcPct val="100000"/>
              </a:lnSpc>
              <a:spcBef>
                <a:spcPts val="1200"/>
              </a:spcBef>
              <a:spcAft>
                <a:spcPts val="1200"/>
              </a:spcAft>
              <a:buNone/>
            </a:pPr>
            <a:r>
              <a:rPr lang="en">
                <a:latin typeface="Montserrat"/>
                <a:ea typeface="Montserrat"/>
                <a:cs typeface="Montserrat"/>
                <a:sym typeface="Montserrat"/>
              </a:rPr>
              <a:t>Helmsletter, A. &amp; Werner, M.J. (2012) Adaptive Spatiotemporal Smoothing of Seismicity for Long‐Term Earthquake Forecasts in California.</a:t>
            </a:r>
            <a:r>
              <a:rPr i="1" lang="en">
                <a:latin typeface="Montserrat"/>
                <a:ea typeface="Montserrat"/>
                <a:cs typeface="Montserrat"/>
                <a:sym typeface="Montserrat"/>
              </a:rPr>
              <a:t> Bulletin of the Seismological Society of America</a:t>
            </a:r>
            <a:r>
              <a:rPr lang="en">
                <a:latin typeface="Montserrat"/>
                <a:ea typeface="Montserrat"/>
                <a:cs typeface="Montserrat"/>
                <a:sym typeface="Montserrat"/>
              </a:rPr>
              <a:t>, 102(6): 2518–2529. </a:t>
            </a:r>
            <a:r>
              <a:rPr lang="en">
                <a:uFill>
                  <a:noFill/>
                </a:uFill>
                <a:latin typeface="Montserrat"/>
                <a:ea typeface="Montserrat"/>
                <a:cs typeface="Montserrat"/>
                <a:sym typeface="Montserrat"/>
                <a:hlinkClick r:id="rId4"/>
              </a:rPr>
              <a:t>https://doi.org/10.1785/0120120062</a:t>
            </a:r>
            <a:r>
              <a:rPr lang="en">
                <a:latin typeface="Montserrat"/>
                <a:ea typeface="Montserrat"/>
                <a:cs typeface="Montserrat"/>
                <a:sym typeface="Montserrat"/>
              </a:rPr>
              <a:t> </a:t>
            </a:r>
            <a:endParaRPr>
              <a:latin typeface="Montserrat"/>
              <a:ea typeface="Montserrat"/>
              <a:cs typeface="Montserrat"/>
              <a:sym typeface="Montserrat"/>
            </a:endParaRPr>
          </a:p>
        </p:txBody>
      </p:sp>
      <p:sp>
        <p:nvSpPr>
          <p:cNvPr id="298" name="Google Shape;298;p3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References</a:t>
            </a:r>
            <a:endParaRPr b="1"/>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302" name="Shape 302"/>
        <p:cNvGrpSpPr/>
        <p:nvPr/>
      </p:nvGrpSpPr>
      <p:grpSpPr>
        <a:xfrm>
          <a:off x="0" y="0"/>
          <a:ext cx="0" cy="0"/>
          <a:chOff x="0" y="0"/>
          <a:chExt cx="0" cy="0"/>
        </a:xfrm>
      </p:grpSpPr>
      <p:sp>
        <p:nvSpPr>
          <p:cNvPr id="303" name="Google Shape;303;p39"/>
          <p:cNvSpPr txBox="1"/>
          <p:nvPr>
            <p:ph idx="1" type="body"/>
          </p:nvPr>
        </p:nvSpPr>
        <p:spPr>
          <a:xfrm>
            <a:off x="1303800" y="1412575"/>
            <a:ext cx="7030500" cy="3330300"/>
          </a:xfrm>
          <a:prstGeom prst="rect">
            <a:avLst/>
          </a:prstGeom>
        </p:spPr>
        <p:txBody>
          <a:bodyPr anchorCtr="0" anchor="t" bIns="91425" lIns="91425" spcFirstLastPara="1" rIns="91425" wrap="square" tIns="91425">
            <a:noAutofit/>
          </a:bodyPr>
          <a:lstStyle/>
          <a:p>
            <a:pPr indent="457200" lvl="0" marL="0" rtl="0" algn="l">
              <a:lnSpc>
                <a:spcPct val="100000"/>
              </a:lnSpc>
              <a:spcBef>
                <a:spcPts val="0"/>
              </a:spcBef>
              <a:spcAft>
                <a:spcPts val="0"/>
              </a:spcAft>
              <a:buNone/>
            </a:pPr>
            <a:r>
              <a:rPr lang="en">
                <a:latin typeface="Montserrat"/>
                <a:ea typeface="Montserrat"/>
                <a:cs typeface="Montserrat"/>
                <a:sym typeface="Montserrat"/>
              </a:rPr>
              <a:t>Jordan, T. H., &amp; Jones, L. M. (2010). Operational Earthquake Forecasting: Some Thoughts on Why and How. </a:t>
            </a:r>
            <a:r>
              <a:rPr i="1" lang="en">
                <a:latin typeface="Montserrat"/>
                <a:ea typeface="Montserrat"/>
                <a:cs typeface="Montserrat"/>
                <a:sym typeface="Montserrat"/>
              </a:rPr>
              <a:t>Seismological Research Letters</a:t>
            </a:r>
            <a:r>
              <a:rPr lang="en">
                <a:latin typeface="Montserrat"/>
                <a:ea typeface="Montserrat"/>
                <a:cs typeface="Montserrat"/>
                <a:sym typeface="Montserrat"/>
              </a:rPr>
              <a:t>, 81(4), 571–574. </a:t>
            </a:r>
            <a:r>
              <a:rPr lang="en">
                <a:uFill>
                  <a:noFill/>
                </a:uFill>
                <a:latin typeface="Montserrat"/>
                <a:ea typeface="Montserrat"/>
                <a:cs typeface="Montserrat"/>
                <a:sym typeface="Montserrat"/>
                <a:hlinkClick r:id="rId3"/>
              </a:rPr>
              <a:t>https://doi.org/10.1785/gssrl.81.4.571</a:t>
            </a:r>
            <a:endParaRPr>
              <a:latin typeface="Montserrat"/>
              <a:ea typeface="Montserrat"/>
              <a:cs typeface="Montserrat"/>
              <a:sym typeface="Montserrat"/>
            </a:endParaRPr>
          </a:p>
          <a:p>
            <a:pPr indent="457200" lvl="0" marL="0" rtl="0" algn="l">
              <a:lnSpc>
                <a:spcPct val="100000"/>
              </a:lnSpc>
              <a:spcBef>
                <a:spcPts val="1200"/>
              </a:spcBef>
              <a:spcAft>
                <a:spcPts val="0"/>
              </a:spcAft>
              <a:buNone/>
            </a:pPr>
            <a:r>
              <a:rPr lang="en">
                <a:latin typeface="Montserrat"/>
                <a:ea typeface="Montserrat"/>
                <a:cs typeface="Montserrat"/>
                <a:sym typeface="Montserrat"/>
              </a:rPr>
              <a:t>Kagan, Y.Y., Jackson, D.D. (2010). Short- and Long-Term Earthquake Forecasts for California and Nevada. </a:t>
            </a:r>
            <a:r>
              <a:rPr i="1" lang="en">
                <a:latin typeface="Montserrat"/>
                <a:ea typeface="Montserrat"/>
                <a:cs typeface="Montserrat"/>
                <a:sym typeface="Montserrat"/>
              </a:rPr>
              <a:t>Pure Appl. Geophys</a:t>
            </a:r>
            <a:r>
              <a:rPr lang="en">
                <a:latin typeface="Montserrat"/>
                <a:ea typeface="Montserrat"/>
                <a:cs typeface="Montserrat"/>
                <a:sym typeface="Montserrat"/>
              </a:rPr>
              <a:t>. 167, 685–692. https://doi.org/10.1007/s00024-010-0073-5 </a:t>
            </a:r>
            <a:endParaRPr>
              <a:latin typeface="Montserrat"/>
              <a:ea typeface="Montserrat"/>
              <a:cs typeface="Montserrat"/>
              <a:sym typeface="Montserrat"/>
            </a:endParaRPr>
          </a:p>
          <a:p>
            <a:pPr indent="457200" lvl="0" marL="0" rtl="0" algn="l">
              <a:lnSpc>
                <a:spcPct val="100000"/>
              </a:lnSpc>
              <a:spcBef>
                <a:spcPts val="1200"/>
              </a:spcBef>
              <a:spcAft>
                <a:spcPts val="0"/>
              </a:spcAft>
              <a:buNone/>
            </a:pPr>
            <a:r>
              <a:rPr lang="en">
                <a:latin typeface="Montserrat"/>
                <a:ea typeface="Montserrat"/>
                <a:cs typeface="Montserrat"/>
                <a:sym typeface="Montserrat"/>
              </a:rPr>
              <a:t>Zhuang, J.C. (2011). Long-term earthquake forecasts based on the epidemic-type aftershock sequence (ETAS) model for short-term clustering. </a:t>
            </a:r>
            <a:r>
              <a:rPr i="1" lang="en">
                <a:latin typeface="Montserrat"/>
                <a:ea typeface="Montserrat"/>
                <a:cs typeface="Montserrat"/>
                <a:sym typeface="Montserrat"/>
              </a:rPr>
              <a:t>7th International Workshop in Statistical Seismology</a:t>
            </a:r>
            <a:r>
              <a:rPr lang="en">
                <a:latin typeface="Montserrat"/>
                <a:ea typeface="Montserrat"/>
                <a:cs typeface="Montserrat"/>
                <a:sym typeface="Montserrat"/>
              </a:rPr>
              <a:t>, 2 (1). </a:t>
            </a:r>
            <a:r>
              <a:rPr lang="en">
                <a:uFill>
                  <a:noFill/>
                </a:uFill>
                <a:latin typeface="Montserrat"/>
                <a:ea typeface="Montserrat"/>
                <a:cs typeface="Montserrat"/>
                <a:sym typeface="Montserrat"/>
                <a:hlinkClick r:id="rId4"/>
              </a:rPr>
              <a:t>https://doi.org/10.4081/rg.2012.e8</a:t>
            </a:r>
            <a:endParaRPr>
              <a:latin typeface="Montserrat"/>
              <a:ea typeface="Montserrat"/>
              <a:cs typeface="Montserrat"/>
              <a:sym typeface="Montserrat"/>
            </a:endParaRPr>
          </a:p>
          <a:p>
            <a:pPr indent="457200" lvl="0" marL="0" rtl="0" algn="l">
              <a:spcBef>
                <a:spcPts val="1200"/>
              </a:spcBef>
              <a:spcAft>
                <a:spcPts val="0"/>
              </a:spcAft>
              <a:buNone/>
            </a:pPr>
            <a:r>
              <a:t/>
            </a:r>
            <a:endParaRPr>
              <a:latin typeface="Montserrat"/>
              <a:ea typeface="Montserrat"/>
              <a:cs typeface="Montserrat"/>
              <a:sym typeface="Montserrat"/>
            </a:endParaRPr>
          </a:p>
        </p:txBody>
      </p:sp>
      <p:sp>
        <p:nvSpPr>
          <p:cNvPr id="304" name="Google Shape;304;p3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References</a:t>
            </a:r>
            <a:endParaRPr b="1"/>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47" name="Shape 147"/>
        <p:cNvGrpSpPr/>
        <p:nvPr/>
      </p:nvGrpSpPr>
      <p:grpSpPr>
        <a:xfrm>
          <a:off x="0" y="0"/>
          <a:ext cx="0" cy="0"/>
          <a:chOff x="0" y="0"/>
          <a:chExt cx="0" cy="0"/>
        </a:xfrm>
      </p:grpSpPr>
      <p:sp>
        <p:nvSpPr>
          <p:cNvPr id="148" name="Google Shape;148;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500">
                <a:solidFill>
                  <a:schemeClr val="lt1"/>
                </a:solidFill>
              </a:rPr>
              <a:t>Project Requirements</a:t>
            </a:r>
            <a:endParaRPr b="1" sz="2500">
              <a:solidFill>
                <a:schemeClr val="lt1"/>
              </a:solidFill>
            </a:endParaRPr>
          </a:p>
        </p:txBody>
      </p:sp>
      <p:sp>
        <p:nvSpPr>
          <p:cNvPr id="149" name="Google Shape;149;p15"/>
          <p:cNvSpPr txBox="1"/>
          <p:nvPr>
            <p:ph idx="1" type="body"/>
          </p:nvPr>
        </p:nvSpPr>
        <p:spPr>
          <a:xfrm>
            <a:off x="1301700" y="1555240"/>
            <a:ext cx="7030500" cy="25416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Clr>
                <a:schemeClr val="lt1"/>
              </a:buClr>
              <a:buSzPts val="1700"/>
              <a:buFont typeface="Montserrat"/>
              <a:buChar char="-"/>
            </a:pPr>
            <a:r>
              <a:rPr b="1" lang="en" sz="1700">
                <a:solidFill>
                  <a:schemeClr val="lt1"/>
                </a:solidFill>
                <a:latin typeface="Montserrat"/>
                <a:ea typeface="Montserrat"/>
                <a:cs typeface="Montserrat"/>
                <a:sym typeface="Montserrat"/>
              </a:rPr>
              <a:t>Historical records, earthquake catalog</a:t>
            </a:r>
            <a:endParaRPr b="1" sz="1700">
              <a:solidFill>
                <a:schemeClr val="lt1"/>
              </a:solidFill>
              <a:latin typeface="Montserrat"/>
              <a:ea typeface="Montserrat"/>
              <a:cs typeface="Montserrat"/>
              <a:sym typeface="Montserrat"/>
            </a:endParaRPr>
          </a:p>
          <a:p>
            <a:pPr indent="-336550" lvl="1" marL="914400" rtl="0" algn="l">
              <a:spcBef>
                <a:spcPts val="0"/>
              </a:spcBef>
              <a:spcAft>
                <a:spcPts val="0"/>
              </a:spcAft>
              <a:buClr>
                <a:schemeClr val="lt1"/>
              </a:buClr>
              <a:buSzPts val="1700"/>
              <a:buFont typeface="Montserrat"/>
              <a:buChar char="-"/>
            </a:pPr>
            <a:r>
              <a:rPr b="1" lang="en" sz="1700">
                <a:solidFill>
                  <a:schemeClr val="lt1"/>
                </a:solidFill>
                <a:latin typeface="Montserrat"/>
                <a:ea typeface="Montserrat"/>
                <a:cs typeface="Montserrat"/>
                <a:sym typeface="Montserrat"/>
              </a:rPr>
              <a:t>Completeness</a:t>
            </a:r>
            <a:endParaRPr b="1" sz="1700">
              <a:solidFill>
                <a:schemeClr val="lt1"/>
              </a:solidFill>
              <a:latin typeface="Montserrat"/>
              <a:ea typeface="Montserrat"/>
              <a:cs typeface="Montserrat"/>
              <a:sym typeface="Montserrat"/>
            </a:endParaRPr>
          </a:p>
          <a:p>
            <a:pPr indent="-336550" lvl="0" marL="457200" rtl="0" algn="l">
              <a:spcBef>
                <a:spcPts val="0"/>
              </a:spcBef>
              <a:spcAft>
                <a:spcPts val="0"/>
              </a:spcAft>
              <a:buClr>
                <a:schemeClr val="lt1"/>
              </a:buClr>
              <a:buSzPts val="1700"/>
              <a:buFont typeface="Montserrat"/>
              <a:buChar char="-"/>
            </a:pPr>
            <a:r>
              <a:rPr b="1" lang="en" sz="1700">
                <a:solidFill>
                  <a:schemeClr val="lt1"/>
                </a:solidFill>
                <a:latin typeface="Montserrat"/>
                <a:ea typeface="Montserrat"/>
                <a:cs typeface="Montserrat"/>
                <a:sym typeface="Montserrat"/>
              </a:rPr>
              <a:t>Accessibility</a:t>
            </a:r>
            <a:endParaRPr b="1" sz="1700">
              <a:solidFill>
                <a:schemeClr val="lt1"/>
              </a:solidFill>
              <a:latin typeface="Montserrat"/>
              <a:ea typeface="Montserrat"/>
              <a:cs typeface="Montserrat"/>
              <a:sym typeface="Montserrat"/>
            </a:endParaRPr>
          </a:p>
          <a:p>
            <a:pPr indent="-323850" lvl="1" marL="914400" rtl="0" algn="l">
              <a:spcBef>
                <a:spcPts val="0"/>
              </a:spcBef>
              <a:spcAft>
                <a:spcPts val="0"/>
              </a:spcAft>
              <a:buClr>
                <a:schemeClr val="lt1"/>
              </a:buClr>
              <a:buSzPts val="1500"/>
              <a:buFont typeface="Montserrat"/>
              <a:buChar char="-"/>
            </a:pPr>
            <a:r>
              <a:rPr b="1" lang="en" sz="1500">
                <a:solidFill>
                  <a:schemeClr val="lt1"/>
                </a:solidFill>
                <a:latin typeface="Montserrat"/>
                <a:ea typeface="Montserrat"/>
                <a:cs typeface="Montserrat"/>
                <a:sym typeface="Montserrat"/>
              </a:rPr>
              <a:t>Interpretable models</a:t>
            </a:r>
            <a:endParaRPr b="1" sz="1500">
              <a:solidFill>
                <a:schemeClr val="lt1"/>
              </a:solidFill>
              <a:latin typeface="Montserrat"/>
              <a:ea typeface="Montserrat"/>
              <a:cs typeface="Montserrat"/>
              <a:sym typeface="Montserrat"/>
            </a:endParaRPr>
          </a:p>
          <a:p>
            <a:pPr indent="-323850" lvl="1" marL="914400" rtl="0" algn="l">
              <a:spcBef>
                <a:spcPts val="0"/>
              </a:spcBef>
              <a:spcAft>
                <a:spcPts val="0"/>
              </a:spcAft>
              <a:buClr>
                <a:schemeClr val="lt1"/>
              </a:buClr>
              <a:buSzPts val="1500"/>
              <a:buFont typeface="Montserrat"/>
              <a:buChar char="-"/>
            </a:pPr>
            <a:r>
              <a:rPr b="1" lang="en" sz="1500">
                <a:solidFill>
                  <a:schemeClr val="lt1"/>
                </a:solidFill>
                <a:latin typeface="Montserrat"/>
                <a:ea typeface="Montserrat"/>
                <a:cs typeface="Montserrat"/>
                <a:sym typeface="Montserrat"/>
              </a:rPr>
              <a:t>Ease of integration</a:t>
            </a:r>
            <a:endParaRPr b="1" sz="1500">
              <a:solidFill>
                <a:schemeClr val="lt1"/>
              </a:solidFill>
              <a:latin typeface="Montserrat"/>
              <a:ea typeface="Montserrat"/>
              <a:cs typeface="Montserrat"/>
              <a:sym typeface="Montserrat"/>
            </a:endParaRPr>
          </a:p>
          <a:p>
            <a:pPr indent="-336550" lvl="0" marL="457200" rtl="0" algn="l">
              <a:spcBef>
                <a:spcPts val="0"/>
              </a:spcBef>
              <a:spcAft>
                <a:spcPts val="0"/>
              </a:spcAft>
              <a:buClr>
                <a:schemeClr val="lt1"/>
              </a:buClr>
              <a:buSzPts val="1700"/>
              <a:buFont typeface="Montserrat"/>
              <a:buChar char="-"/>
            </a:pPr>
            <a:r>
              <a:rPr b="1" lang="en" sz="1700">
                <a:solidFill>
                  <a:schemeClr val="lt1"/>
                </a:solidFill>
                <a:latin typeface="Montserrat"/>
                <a:ea typeface="Montserrat"/>
                <a:cs typeface="Montserrat"/>
                <a:sym typeface="Montserrat"/>
              </a:rPr>
              <a:t>Flexibility for real-time monitoring</a:t>
            </a:r>
            <a:endParaRPr b="1" sz="1700">
              <a:solidFill>
                <a:schemeClr val="lt1"/>
              </a:solidFill>
              <a:latin typeface="Montserrat"/>
              <a:ea typeface="Montserrat"/>
              <a:cs typeface="Montserrat"/>
              <a:sym typeface="Montserrat"/>
            </a:endParaRPr>
          </a:p>
          <a:p>
            <a:pPr indent="-323850" lvl="1" marL="914400" rtl="0" algn="l">
              <a:spcBef>
                <a:spcPts val="0"/>
              </a:spcBef>
              <a:spcAft>
                <a:spcPts val="0"/>
              </a:spcAft>
              <a:buClr>
                <a:schemeClr val="lt1"/>
              </a:buClr>
              <a:buSzPts val="1500"/>
              <a:buFont typeface="Montserrat"/>
              <a:buChar char="-"/>
            </a:pPr>
            <a:r>
              <a:rPr b="1" lang="en" sz="1500">
                <a:solidFill>
                  <a:schemeClr val="lt1"/>
                </a:solidFill>
                <a:latin typeface="Montserrat"/>
                <a:ea typeface="Montserrat"/>
                <a:cs typeface="Montserrat"/>
                <a:sym typeface="Montserrat"/>
              </a:rPr>
              <a:t>Runtime</a:t>
            </a:r>
            <a:endParaRPr b="1" sz="1500">
              <a:solidFill>
                <a:schemeClr val="lt1"/>
              </a:solidFill>
              <a:latin typeface="Montserrat"/>
              <a:ea typeface="Montserrat"/>
              <a:cs typeface="Montserrat"/>
              <a:sym typeface="Montserrat"/>
            </a:endParaRPr>
          </a:p>
          <a:p>
            <a:pPr indent="-323850" lvl="1" marL="914400" rtl="0" algn="l">
              <a:spcBef>
                <a:spcPts val="0"/>
              </a:spcBef>
              <a:spcAft>
                <a:spcPts val="0"/>
              </a:spcAft>
              <a:buClr>
                <a:schemeClr val="lt1"/>
              </a:buClr>
              <a:buSzPts val="1500"/>
              <a:buFont typeface="Montserrat"/>
              <a:buChar char="-"/>
            </a:pPr>
            <a:r>
              <a:rPr b="1" lang="en" sz="1500">
                <a:solidFill>
                  <a:schemeClr val="lt1"/>
                </a:solidFill>
                <a:latin typeface="Montserrat"/>
                <a:ea typeface="Montserrat"/>
                <a:cs typeface="Montserrat"/>
                <a:sym typeface="Montserrat"/>
              </a:rPr>
              <a:t>Real-time</a:t>
            </a:r>
            <a:endParaRPr b="1" sz="1500">
              <a:solidFill>
                <a:schemeClr val="lt1"/>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53" name="Shape 153"/>
        <p:cNvGrpSpPr/>
        <p:nvPr/>
      </p:nvGrpSpPr>
      <p:grpSpPr>
        <a:xfrm>
          <a:off x="0" y="0"/>
          <a:ext cx="0" cy="0"/>
          <a:chOff x="0" y="0"/>
          <a:chExt cx="0" cy="0"/>
        </a:xfrm>
      </p:grpSpPr>
      <p:sp>
        <p:nvSpPr>
          <p:cNvPr id="154" name="Google Shape;154;p16"/>
          <p:cNvSpPr/>
          <p:nvPr/>
        </p:nvSpPr>
        <p:spPr>
          <a:xfrm>
            <a:off x="6413575" y="942250"/>
            <a:ext cx="2419500" cy="3555000"/>
          </a:xfrm>
          <a:prstGeom prst="rect">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500"/>
              <a:t>Technology &amp; Literature Survey</a:t>
            </a:r>
            <a:endParaRPr b="1" sz="2500"/>
          </a:p>
        </p:txBody>
      </p:sp>
      <p:sp>
        <p:nvSpPr>
          <p:cNvPr id="156" name="Google Shape;156;p16"/>
          <p:cNvSpPr txBox="1"/>
          <p:nvPr/>
        </p:nvSpPr>
        <p:spPr>
          <a:xfrm>
            <a:off x="430725" y="1524825"/>
            <a:ext cx="7450200" cy="29091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lt1"/>
              </a:buClr>
              <a:buSzPts val="2000"/>
              <a:buFont typeface="Montserrat"/>
              <a:buChar char="●"/>
            </a:pPr>
            <a:r>
              <a:rPr b="1" lang="en" sz="2000">
                <a:solidFill>
                  <a:schemeClr val="lt1"/>
                </a:solidFill>
                <a:latin typeface="Montserrat"/>
                <a:ea typeface="Montserrat"/>
                <a:cs typeface="Montserrat"/>
                <a:sym typeface="Montserrat"/>
              </a:rPr>
              <a:t>Simulation vs. frequency analysis</a:t>
            </a:r>
            <a:endParaRPr b="1" sz="2000">
              <a:solidFill>
                <a:schemeClr val="lt1"/>
              </a:solidFill>
              <a:latin typeface="Montserrat"/>
              <a:ea typeface="Montserrat"/>
              <a:cs typeface="Montserrat"/>
              <a:sym typeface="Montserrat"/>
            </a:endParaRPr>
          </a:p>
          <a:p>
            <a:pPr indent="-355600" lvl="1" marL="914400" rtl="0" algn="l">
              <a:spcBef>
                <a:spcPts val="0"/>
              </a:spcBef>
              <a:spcAft>
                <a:spcPts val="0"/>
              </a:spcAft>
              <a:buClr>
                <a:schemeClr val="lt1"/>
              </a:buClr>
              <a:buSzPts val="2000"/>
              <a:buFont typeface="Montserrat"/>
              <a:buChar char="○"/>
            </a:pPr>
            <a:r>
              <a:rPr b="1" lang="en" sz="2000">
                <a:solidFill>
                  <a:schemeClr val="lt1"/>
                </a:solidFill>
                <a:latin typeface="Montserrat"/>
                <a:ea typeface="Montserrat"/>
                <a:cs typeface="Montserrat"/>
                <a:sym typeface="Montserrat"/>
              </a:rPr>
              <a:t>ETAS/Poisson model</a:t>
            </a:r>
            <a:endParaRPr b="1" sz="2000">
              <a:solidFill>
                <a:schemeClr val="lt1"/>
              </a:solidFill>
              <a:latin typeface="Montserrat"/>
              <a:ea typeface="Montserrat"/>
              <a:cs typeface="Montserrat"/>
              <a:sym typeface="Montserrat"/>
            </a:endParaRPr>
          </a:p>
          <a:p>
            <a:pPr indent="-355600" lvl="1" marL="914400" rtl="0" algn="l">
              <a:spcBef>
                <a:spcPts val="0"/>
              </a:spcBef>
              <a:spcAft>
                <a:spcPts val="0"/>
              </a:spcAft>
              <a:buClr>
                <a:schemeClr val="lt1"/>
              </a:buClr>
              <a:buSzPts val="2000"/>
              <a:buFont typeface="Montserrat"/>
              <a:buChar char="○"/>
            </a:pPr>
            <a:r>
              <a:rPr b="1" lang="en" sz="2000">
                <a:solidFill>
                  <a:schemeClr val="lt1"/>
                </a:solidFill>
                <a:latin typeface="Montserrat"/>
                <a:ea typeface="Montserrat"/>
                <a:cs typeface="Montserrat"/>
                <a:sym typeface="Montserrat"/>
              </a:rPr>
              <a:t>Exponential model</a:t>
            </a:r>
            <a:endParaRPr b="1" sz="2000">
              <a:solidFill>
                <a:schemeClr val="lt1"/>
              </a:solidFill>
              <a:latin typeface="Montserrat"/>
              <a:ea typeface="Montserrat"/>
              <a:cs typeface="Montserrat"/>
              <a:sym typeface="Montserrat"/>
            </a:endParaRPr>
          </a:p>
          <a:p>
            <a:pPr indent="-355600" lvl="0" marL="457200" rtl="0" algn="l">
              <a:spcBef>
                <a:spcPts val="0"/>
              </a:spcBef>
              <a:spcAft>
                <a:spcPts val="0"/>
              </a:spcAft>
              <a:buClr>
                <a:schemeClr val="lt1"/>
              </a:buClr>
              <a:buSzPts val="2000"/>
              <a:buFont typeface="Montserrat"/>
              <a:buChar char="●"/>
            </a:pPr>
            <a:r>
              <a:rPr b="1" lang="en" sz="2000">
                <a:solidFill>
                  <a:schemeClr val="lt1"/>
                </a:solidFill>
                <a:latin typeface="Montserrat"/>
                <a:ea typeface="Montserrat"/>
                <a:cs typeface="Montserrat"/>
                <a:sym typeface="Montserrat"/>
              </a:rPr>
              <a:t>Long-term vs. short-term model</a:t>
            </a:r>
            <a:endParaRPr b="1" sz="2000">
              <a:solidFill>
                <a:schemeClr val="lt1"/>
              </a:solidFill>
              <a:latin typeface="Montserrat"/>
              <a:ea typeface="Montserrat"/>
              <a:cs typeface="Montserrat"/>
              <a:sym typeface="Montserrat"/>
            </a:endParaRPr>
          </a:p>
          <a:p>
            <a:pPr indent="-355600" lvl="0" marL="457200" rtl="0" algn="l">
              <a:spcBef>
                <a:spcPts val="0"/>
              </a:spcBef>
              <a:spcAft>
                <a:spcPts val="0"/>
              </a:spcAft>
              <a:buClr>
                <a:schemeClr val="lt1"/>
              </a:buClr>
              <a:buSzPts val="2000"/>
              <a:buFont typeface="Montserrat"/>
              <a:buChar char="●"/>
            </a:pPr>
            <a:r>
              <a:rPr b="1" lang="en" sz="2000">
                <a:solidFill>
                  <a:schemeClr val="lt1"/>
                </a:solidFill>
                <a:latin typeface="Montserrat"/>
                <a:ea typeface="Montserrat"/>
                <a:cs typeface="Montserrat"/>
                <a:sym typeface="Montserrat"/>
              </a:rPr>
              <a:t>Time-independent vs. time-dependent</a:t>
            </a:r>
            <a:endParaRPr b="1" sz="20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b="1" sz="20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b="1" sz="22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b="1" sz="2200">
              <a:solidFill>
                <a:schemeClr val="lt1"/>
              </a:solidFill>
              <a:latin typeface="Montserrat"/>
              <a:ea typeface="Montserrat"/>
              <a:cs typeface="Montserrat"/>
              <a:sym typeface="Montserrat"/>
            </a:endParaRPr>
          </a:p>
          <a:p>
            <a:pPr indent="0" lvl="0" marL="0" rtl="0" algn="l">
              <a:spcBef>
                <a:spcPts val="0"/>
              </a:spcBef>
              <a:spcAft>
                <a:spcPts val="0"/>
              </a:spcAft>
              <a:buNone/>
            </a:pPr>
            <a:r>
              <a:rPr b="1" lang="en" sz="1300">
                <a:solidFill>
                  <a:schemeClr val="lt1"/>
                </a:solidFill>
                <a:latin typeface="Montserrat"/>
                <a:ea typeface="Montserrat"/>
                <a:cs typeface="Montserrat"/>
                <a:sym typeface="Montserrat"/>
              </a:rPr>
              <a:t>Ellsworth (1995), Jordan &amp; Jones (2010), Baranov, et al. (2019)</a:t>
            </a:r>
            <a:endParaRPr b="1" sz="1300">
              <a:solidFill>
                <a:schemeClr val="lt1"/>
              </a:solidFill>
              <a:latin typeface="Montserrat"/>
              <a:ea typeface="Montserrat"/>
              <a:cs typeface="Montserrat"/>
              <a:sym typeface="Montserrat"/>
            </a:endParaRPr>
          </a:p>
        </p:txBody>
      </p:sp>
      <p:pic>
        <p:nvPicPr>
          <p:cNvPr id="157" name="Google Shape;157;p16"/>
          <p:cNvPicPr preferRelativeResize="0"/>
          <p:nvPr/>
        </p:nvPicPr>
        <p:blipFill rotWithShape="1">
          <a:blip r:embed="rId3">
            <a:alphaModFix/>
          </a:blip>
          <a:srcRect b="-3539" l="0" r="0" t="3540"/>
          <a:stretch/>
        </p:blipFill>
        <p:spPr>
          <a:xfrm>
            <a:off x="6499261" y="2715237"/>
            <a:ext cx="2419601" cy="1935674"/>
          </a:xfrm>
          <a:prstGeom prst="rect">
            <a:avLst/>
          </a:prstGeom>
          <a:noFill/>
          <a:ln>
            <a:noFill/>
          </a:ln>
        </p:spPr>
      </p:pic>
      <p:pic>
        <p:nvPicPr>
          <p:cNvPr id="158" name="Google Shape;158;p16"/>
          <p:cNvPicPr preferRelativeResize="0"/>
          <p:nvPr/>
        </p:nvPicPr>
        <p:blipFill>
          <a:blip r:embed="rId4">
            <a:alphaModFix/>
          </a:blip>
          <a:stretch>
            <a:fillRect/>
          </a:stretch>
        </p:blipFill>
        <p:spPr>
          <a:xfrm>
            <a:off x="6499259" y="1102847"/>
            <a:ext cx="2248075" cy="1736225"/>
          </a:xfrm>
          <a:prstGeom prst="rect">
            <a:avLst/>
          </a:prstGeom>
          <a:noFill/>
          <a:ln>
            <a:noFill/>
          </a:ln>
        </p:spPr>
      </p:pic>
      <p:sp>
        <p:nvSpPr>
          <p:cNvPr id="159" name="Google Shape;159;p16"/>
          <p:cNvSpPr txBox="1"/>
          <p:nvPr/>
        </p:nvSpPr>
        <p:spPr>
          <a:xfrm>
            <a:off x="5934900" y="4650900"/>
            <a:ext cx="32091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Montserrat"/>
                <a:ea typeface="Montserrat"/>
                <a:cs typeface="Montserrat"/>
                <a:sym typeface="Montserrat"/>
              </a:rPr>
              <a:t>https://en.wikipedia.org/wiki/Poisson_distribution</a:t>
            </a:r>
            <a:endParaRPr sz="800">
              <a:solidFill>
                <a:schemeClr val="lt1"/>
              </a:solidFill>
              <a:latin typeface="Montserrat"/>
              <a:ea typeface="Montserrat"/>
              <a:cs typeface="Montserrat"/>
              <a:sym typeface="Montserrat"/>
            </a:endParaRPr>
          </a:p>
          <a:p>
            <a:pPr indent="0" lvl="0" marL="0" rtl="0" algn="l">
              <a:spcBef>
                <a:spcPts val="0"/>
              </a:spcBef>
              <a:spcAft>
                <a:spcPts val="0"/>
              </a:spcAft>
              <a:buNone/>
            </a:pPr>
            <a:r>
              <a:rPr lang="en" sz="800">
                <a:solidFill>
                  <a:schemeClr val="lt1"/>
                </a:solidFill>
                <a:latin typeface="Montserrat"/>
                <a:ea typeface="Montserrat"/>
                <a:cs typeface="Montserrat"/>
                <a:sym typeface="Montserrat"/>
              </a:rPr>
              <a:t>https://en.wikipedia.org/wiki/Exponential_distribution</a:t>
            </a:r>
            <a:endParaRPr sz="800">
              <a:solidFill>
                <a:schemeClr val="lt1"/>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63" name="Shape 163"/>
        <p:cNvGrpSpPr/>
        <p:nvPr/>
      </p:nvGrpSpPr>
      <p:grpSpPr>
        <a:xfrm>
          <a:off x="0" y="0"/>
          <a:ext cx="0" cy="0"/>
          <a:chOff x="0" y="0"/>
          <a:chExt cx="0" cy="0"/>
        </a:xfrm>
      </p:grpSpPr>
      <p:sp>
        <p:nvSpPr>
          <p:cNvPr id="164" name="Google Shape;164;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500"/>
              <a:t>Technology &amp; Literature Survey</a:t>
            </a:r>
            <a:endParaRPr b="1" sz="2500"/>
          </a:p>
        </p:txBody>
      </p:sp>
      <p:graphicFrame>
        <p:nvGraphicFramePr>
          <p:cNvPr id="165" name="Google Shape;165;p17"/>
          <p:cNvGraphicFramePr/>
          <p:nvPr/>
        </p:nvGraphicFramePr>
        <p:xfrm>
          <a:off x="307575" y="1516300"/>
          <a:ext cx="3000000" cy="3000000"/>
        </p:xfrm>
        <a:graphic>
          <a:graphicData uri="http://schemas.openxmlformats.org/drawingml/2006/table">
            <a:tbl>
              <a:tblPr>
                <a:noFill/>
                <a:tableStyleId>{BE98E7C2-E0D5-46DF-883D-B683545B48D8}</a:tableStyleId>
              </a:tblPr>
              <a:tblGrid>
                <a:gridCol w="2027625"/>
                <a:gridCol w="2298975"/>
                <a:gridCol w="2163300"/>
                <a:gridCol w="2163300"/>
              </a:tblGrid>
              <a:tr h="382175">
                <a:tc>
                  <a:txBody>
                    <a:bodyPr/>
                    <a:lstStyle/>
                    <a:p>
                      <a:pPr indent="0" lvl="0" marL="0" rtl="0" algn="l">
                        <a:lnSpc>
                          <a:spcPct val="115000"/>
                        </a:lnSpc>
                        <a:spcBef>
                          <a:spcPts val="0"/>
                        </a:spcBef>
                        <a:spcAft>
                          <a:spcPts val="1200"/>
                        </a:spcAft>
                        <a:buNone/>
                      </a:pPr>
                      <a:r>
                        <a:t/>
                      </a:r>
                      <a:endParaRPr b="1" sz="1300">
                        <a:solidFill>
                          <a:schemeClr val="lt1"/>
                        </a:solidFill>
                        <a:latin typeface="Montserrat"/>
                        <a:ea typeface="Montserrat"/>
                        <a:cs typeface="Montserrat"/>
                        <a:sym typeface="Montserrat"/>
                      </a:endParaRPr>
                    </a:p>
                  </a:txBody>
                  <a:tcPr marT="91425" marB="91425" marR="91425" marL="91425"/>
                </a:tc>
                <a:tc>
                  <a:txBody>
                    <a:bodyPr/>
                    <a:lstStyle/>
                    <a:p>
                      <a:pPr indent="-228600" lvl="0" marL="457200" rtl="0" algn="l">
                        <a:spcBef>
                          <a:spcPts val="0"/>
                        </a:spcBef>
                        <a:spcAft>
                          <a:spcPts val="0"/>
                        </a:spcAft>
                        <a:buNone/>
                      </a:pPr>
                      <a:r>
                        <a:rPr b="1" lang="en" sz="1300">
                          <a:solidFill>
                            <a:schemeClr val="lt1"/>
                          </a:solidFill>
                          <a:latin typeface="Montserrat"/>
                          <a:ea typeface="Montserrat"/>
                          <a:cs typeface="Montserrat"/>
                          <a:sym typeface="Montserrat"/>
                        </a:rPr>
                        <a:t>Model</a:t>
                      </a:r>
                      <a:endParaRPr b="1" sz="1300">
                        <a:solidFill>
                          <a:schemeClr val="lt1"/>
                        </a:solidFill>
                        <a:latin typeface="Montserrat"/>
                        <a:ea typeface="Montserrat"/>
                        <a:cs typeface="Montserrat"/>
                        <a:sym typeface="Montserrat"/>
                      </a:endParaRPr>
                    </a:p>
                  </a:txBody>
                  <a:tcPr marT="91425" marB="91425" marR="91425" marL="91425"/>
                </a:tc>
                <a:tc>
                  <a:txBody>
                    <a:bodyPr/>
                    <a:lstStyle/>
                    <a:p>
                      <a:pPr indent="-228600" lvl="0" marL="457200" rtl="0" algn="l">
                        <a:spcBef>
                          <a:spcPts val="0"/>
                        </a:spcBef>
                        <a:spcAft>
                          <a:spcPts val="0"/>
                        </a:spcAft>
                        <a:buNone/>
                      </a:pPr>
                      <a:r>
                        <a:rPr b="1" lang="en" sz="1300">
                          <a:solidFill>
                            <a:schemeClr val="lt1"/>
                          </a:solidFill>
                          <a:latin typeface="Montserrat"/>
                          <a:ea typeface="Montserrat"/>
                          <a:cs typeface="Montserrat"/>
                          <a:sym typeface="Montserrat"/>
                        </a:rPr>
                        <a:t>Focus</a:t>
                      </a:r>
                      <a:endParaRPr b="1" sz="1300">
                        <a:solidFill>
                          <a:schemeClr val="lt1"/>
                        </a:solidFill>
                        <a:latin typeface="Montserrat"/>
                        <a:ea typeface="Montserrat"/>
                        <a:cs typeface="Montserrat"/>
                        <a:sym typeface="Montserrat"/>
                      </a:endParaRPr>
                    </a:p>
                  </a:txBody>
                  <a:tcPr marT="91425" marB="91425" marR="91425" marL="91425"/>
                </a:tc>
                <a:tc>
                  <a:txBody>
                    <a:bodyPr/>
                    <a:lstStyle/>
                    <a:p>
                      <a:pPr indent="-228600" lvl="0" marL="457200" rtl="0" algn="l">
                        <a:spcBef>
                          <a:spcPts val="0"/>
                        </a:spcBef>
                        <a:spcAft>
                          <a:spcPts val="0"/>
                        </a:spcAft>
                        <a:buNone/>
                      </a:pPr>
                      <a:r>
                        <a:rPr b="1" lang="en" sz="1300">
                          <a:solidFill>
                            <a:schemeClr val="lt1"/>
                          </a:solidFill>
                          <a:latin typeface="Montserrat"/>
                          <a:ea typeface="Montserrat"/>
                          <a:cs typeface="Montserrat"/>
                          <a:sym typeface="Montserrat"/>
                        </a:rPr>
                        <a:t>Dataset</a:t>
                      </a:r>
                      <a:endParaRPr b="1" sz="1300">
                        <a:solidFill>
                          <a:schemeClr val="lt1"/>
                        </a:solidFill>
                        <a:latin typeface="Montserrat"/>
                        <a:ea typeface="Montserrat"/>
                        <a:cs typeface="Montserrat"/>
                        <a:sym typeface="Montserrat"/>
                      </a:endParaRPr>
                    </a:p>
                  </a:txBody>
                  <a:tcPr marT="91425" marB="91425" marR="91425" marL="91425"/>
                </a:tc>
              </a:tr>
              <a:tr h="822925">
                <a:tc>
                  <a:txBody>
                    <a:bodyPr/>
                    <a:lstStyle/>
                    <a:p>
                      <a:pPr indent="0" lvl="0" marL="0" rtl="0" algn="l">
                        <a:lnSpc>
                          <a:spcPct val="115000"/>
                        </a:lnSpc>
                        <a:spcBef>
                          <a:spcPts val="0"/>
                        </a:spcBef>
                        <a:spcAft>
                          <a:spcPts val="1200"/>
                        </a:spcAft>
                        <a:buNone/>
                      </a:pPr>
                      <a:r>
                        <a:rPr b="1" lang="en" sz="1300">
                          <a:solidFill>
                            <a:schemeClr val="lt1"/>
                          </a:solidFill>
                          <a:latin typeface="Montserrat"/>
                          <a:ea typeface="Montserrat"/>
                          <a:cs typeface="Montserrat"/>
                          <a:sym typeface="Montserrat"/>
                        </a:rPr>
                        <a:t> Helmsletter &amp; Werner (2012)</a:t>
                      </a:r>
                      <a:endParaRPr b="1" sz="1300">
                        <a:solidFill>
                          <a:schemeClr val="lt1"/>
                        </a:solidFill>
                        <a:latin typeface="Montserrat"/>
                        <a:ea typeface="Montserrat"/>
                        <a:cs typeface="Montserrat"/>
                        <a:sym typeface="Montserrat"/>
                      </a:endParaRPr>
                    </a:p>
                  </a:txBody>
                  <a:tcPr marT="91425" marB="91425" marR="91425" marL="91425"/>
                </a:tc>
                <a:tc>
                  <a:txBody>
                    <a:bodyPr/>
                    <a:lstStyle/>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Long-term </a:t>
                      </a:r>
                      <a:endParaRPr b="1" sz="1300">
                        <a:solidFill>
                          <a:schemeClr val="lt1"/>
                        </a:solidFill>
                        <a:latin typeface="Montserrat"/>
                        <a:ea typeface="Montserrat"/>
                        <a:cs typeface="Montserrat"/>
                        <a:sym typeface="Montserrat"/>
                      </a:endParaRPr>
                    </a:p>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Time-independent</a:t>
                      </a:r>
                      <a:endParaRPr b="1" sz="1300">
                        <a:solidFill>
                          <a:schemeClr val="lt1"/>
                        </a:solidFill>
                        <a:latin typeface="Montserrat"/>
                        <a:ea typeface="Montserrat"/>
                        <a:cs typeface="Montserrat"/>
                        <a:sym typeface="Montserrat"/>
                      </a:endParaRPr>
                    </a:p>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Frequency analysis</a:t>
                      </a:r>
                      <a:endParaRPr b="1" sz="1300">
                        <a:solidFill>
                          <a:schemeClr val="lt1"/>
                        </a:solidFill>
                        <a:latin typeface="Montserrat"/>
                        <a:ea typeface="Montserrat"/>
                        <a:cs typeface="Montserrat"/>
                        <a:sym typeface="Montserrat"/>
                      </a:endParaRPr>
                    </a:p>
                  </a:txBody>
                  <a:tcPr marT="91425" marB="91425" marR="91425" marL="91425"/>
                </a:tc>
                <a:tc>
                  <a:txBody>
                    <a:bodyPr/>
                    <a:lstStyle/>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M &gt;= 2.0</a:t>
                      </a:r>
                      <a:endParaRPr b="1" sz="1300">
                        <a:solidFill>
                          <a:schemeClr val="lt1"/>
                        </a:solidFill>
                        <a:latin typeface="Montserrat"/>
                        <a:ea typeface="Montserrat"/>
                        <a:cs typeface="Montserrat"/>
                        <a:sym typeface="Montserrat"/>
                      </a:endParaRPr>
                    </a:p>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Depth &lt;= 100km</a:t>
                      </a:r>
                      <a:endParaRPr b="1" sz="1300">
                        <a:solidFill>
                          <a:schemeClr val="lt1"/>
                        </a:solidFill>
                        <a:latin typeface="Montserrat"/>
                        <a:ea typeface="Montserrat"/>
                        <a:cs typeface="Montserrat"/>
                        <a:sym typeface="Montserrat"/>
                      </a:endParaRPr>
                    </a:p>
                  </a:txBody>
                  <a:tcPr marT="91425" marB="91425" marR="91425" marL="91425"/>
                </a:tc>
                <a:tc>
                  <a:txBody>
                    <a:bodyPr/>
                    <a:lstStyle/>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30 years</a:t>
                      </a:r>
                      <a:endParaRPr b="1" sz="1300">
                        <a:solidFill>
                          <a:schemeClr val="lt1"/>
                        </a:solidFill>
                        <a:latin typeface="Montserrat"/>
                        <a:ea typeface="Montserrat"/>
                        <a:cs typeface="Montserrat"/>
                        <a:sym typeface="Montserrat"/>
                      </a:endParaRPr>
                    </a:p>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ANSS catalog (California only)</a:t>
                      </a:r>
                      <a:endParaRPr b="1" sz="1300">
                        <a:solidFill>
                          <a:schemeClr val="lt1"/>
                        </a:solidFill>
                        <a:latin typeface="Montserrat"/>
                        <a:ea typeface="Montserrat"/>
                        <a:cs typeface="Montserrat"/>
                        <a:sym typeface="Montserrat"/>
                      </a:endParaRPr>
                    </a:p>
                  </a:txBody>
                  <a:tcPr marT="91425" marB="91425" marR="91425" marL="91425"/>
                </a:tc>
              </a:tr>
              <a:tr h="690950">
                <a:tc>
                  <a:txBody>
                    <a:bodyPr/>
                    <a:lstStyle/>
                    <a:p>
                      <a:pPr indent="0" lvl="0" marL="0" rtl="0" algn="l">
                        <a:spcBef>
                          <a:spcPts val="0"/>
                        </a:spcBef>
                        <a:spcAft>
                          <a:spcPts val="0"/>
                        </a:spcAft>
                        <a:buNone/>
                      </a:pPr>
                      <a:r>
                        <a:rPr b="1" lang="en" sz="1300">
                          <a:solidFill>
                            <a:schemeClr val="lt1"/>
                          </a:solidFill>
                          <a:latin typeface="Montserrat"/>
                          <a:ea typeface="Montserrat"/>
                          <a:cs typeface="Montserrat"/>
                          <a:sym typeface="Montserrat"/>
                        </a:rPr>
                        <a:t>Zhuang (2011)</a:t>
                      </a:r>
                      <a:endParaRPr b="1" sz="1300">
                        <a:solidFill>
                          <a:schemeClr val="lt1"/>
                        </a:solidFill>
                        <a:latin typeface="Montserrat"/>
                        <a:ea typeface="Montserrat"/>
                        <a:cs typeface="Montserrat"/>
                        <a:sym typeface="Montserrat"/>
                      </a:endParaRPr>
                    </a:p>
                  </a:txBody>
                  <a:tcPr marT="91425" marB="91425" marR="91425" marL="91425"/>
                </a:tc>
                <a:tc>
                  <a:txBody>
                    <a:bodyPr/>
                    <a:lstStyle/>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Short-term </a:t>
                      </a:r>
                      <a:endParaRPr b="1" sz="1300">
                        <a:solidFill>
                          <a:schemeClr val="lt1"/>
                        </a:solidFill>
                        <a:latin typeface="Montserrat"/>
                        <a:ea typeface="Montserrat"/>
                        <a:cs typeface="Montserrat"/>
                        <a:sym typeface="Montserrat"/>
                      </a:endParaRPr>
                    </a:p>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Time-independent</a:t>
                      </a:r>
                      <a:endParaRPr b="1" sz="1300">
                        <a:solidFill>
                          <a:schemeClr val="lt1"/>
                        </a:solidFill>
                        <a:latin typeface="Montserrat"/>
                        <a:ea typeface="Montserrat"/>
                        <a:cs typeface="Montserrat"/>
                        <a:sym typeface="Montserrat"/>
                      </a:endParaRPr>
                    </a:p>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ETAS</a:t>
                      </a:r>
                      <a:endParaRPr b="1" sz="1300">
                        <a:solidFill>
                          <a:schemeClr val="lt1"/>
                        </a:solidFill>
                        <a:latin typeface="Montserrat"/>
                        <a:ea typeface="Montserrat"/>
                        <a:cs typeface="Montserrat"/>
                        <a:sym typeface="Montserrat"/>
                      </a:endParaRPr>
                    </a:p>
                  </a:txBody>
                  <a:tcPr marT="91425" marB="91425" marR="91425" marL="91425"/>
                </a:tc>
                <a:tc>
                  <a:txBody>
                    <a:bodyPr/>
                    <a:lstStyle/>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M &gt;= 4.0</a:t>
                      </a:r>
                      <a:endParaRPr b="1" sz="1300">
                        <a:solidFill>
                          <a:schemeClr val="lt1"/>
                        </a:solidFill>
                        <a:latin typeface="Montserrat"/>
                        <a:ea typeface="Montserrat"/>
                        <a:cs typeface="Montserrat"/>
                        <a:sym typeface="Montserrat"/>
                      </a:endParaRPr>
                    </a:p>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Depth &lt;= 100km</a:t>
                      </a:r>
                      <a:endParaRPr b="1" sz="1300">
                        <a:solidFill>
                          <a:schemeClr val="lt1"/>
                        </a:solidFill>
                        <a:latin typeface="Montserrat"/>
                        <a:ea typeface="Montserrat"/>
                        <a:cs typeface="Montserrat"/>
                        <a:sym typeface="Montserrat"/>
                      </a:endParaRPr>
                    </a:p>
                  </a:txBody>
                  <a:tcPr marT="91425" marB="91425" marR="91425" marL="91425"/>
                </a:tc>
                <a:tc>
                  <a:txBody>
                    <a:bodyPr/>
                    <a:lstStyle/>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38 years</a:t>
                      </a:r>
                      <a:endParaRPr b="1" sz="1300">
                        <a:solidFill>
                          <a:schemeClr val="lt1"/>
                        </a:solidFill>
                        <a:latin typeface="Montserrat"/>
                        <a:ea typeface="Montserrat"/>
                        <a:cs typeface="Montserrat"/>
                        <a:sym typeface="Montserrat"/>
                      </a:endParaRPr>
                    </a:p>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JMA earthquake catalog (Japan)</a:t>
                      </a:r>
                      <a:endParaRPr b="1" sz="1300">
                        <a:solidFill>
                          <a:schemeClr val="lt1"/>
                        </a:solidFill>
                        <a:latin typeface="Montserrat"/>
                        <a:ea typeface="Montserrat"/>
                        <a:cs typeface="Montserrat"/>
                        <a:sym typeface="Montserrat"/>
                      </a:endParaRPr>
                    </a:p>
                  </a:txBody>
                  <a:tcPr marT="91425" marB="91425" marR="91425" marL="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69" name="Shape 169"/>
        <p:cNvGrpSpPr/>
        <p:nvPr/>
      </p:nvGrpSpPr>
      <p:grpSpPr>
        <a:xfrm>
          <a:off x="0" y="0"/>
          <a:ext cx="0" cy="0"/>
          <a:chOff x="0" y="0"/>
          <a:chExt cx="0" cy="0"/>
        </a:xfrm>
      </p:grpSpPr>
      <p:sp>
        <p:nvSpPr>
          <p:cNvPr id="170" name="Google Shape;170;p18"/>
          <p:cNvSpPr txBox="1"/>
          <p:nvPr>
            <p:ph type="title"/>
          </p:nvPr>
        </p:nvSpPr>
        <p:spPr>
          <a:xfrm>
            <a:off x="1297500" y="311825"/>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500"/>
              <a:t>Technology &amp; Literature Survey</a:t>
            </a:r>
            <a:endParaRPr b="1" sz="2500"/>
          </a:p>
        </p:txBody>
      </p:sp>
      <p:graphicFrame>
        <p:nvGraphicFramePr>
          <p:cNvPr id="171" name="Google Shape;171;p18"/>
          <p:cNvGraphicFramePr/>
          <p:nvPr/>
        </p:nvGraphicFramePr>
        <p:xfrm>
          <a:off x="188650" y="1067475"/>
          <a:ext cx="3000000" cy="3000000"/>
        </p:xfrm>
        <a:graphic>
          <a:graphicData uri="http://schemas.openxmlformats.org/drawingml/2006/table">
            <a:tbl>
              <a:tblPr>
                <a:noFill/>
                <a:tableStyleId>{BE98E7C2-E0D5-46DF-883D-B683545B48D8}</a:tableStyleId>
              </a:tblPr>
              <a:tblGrid>
                <a:gridCol w="2169550"/>
                <a:gridCol w="2169550"/>
                <a:gridCol w="2169550"/>
                <a:gridCol w="2169550"/>
              </a:tblGrid>
              <a:tr h="458500">
                <a:tc>
                  <a:txBody>
                    <a:bodyPr/>
                    <a:lstStyle/>
                    <a:p>
                      <a:pPr indent="0" lvl="0" marL="0" rtl="0" algn="l">
                        <a:lnSpc>
                          <a:spcPct val="115000"/>
                        </a:lnSpc>
                        <a:spcBef>
                          <a:spcPts val="0"/>
                        </a:spcBef>
                        <a:spcAft>
                          <a:spcPts val="1200"/>
                        </a:spcAft>
                        <a:buNone/>
                      </a:pPr>
                      <a:r>
                        <a:t/>
                      </a:r>
                      <a:endParaRPr b="1" sz="1200">
                        <a:solidFill>
                          <a:schemeClr val="dk2"/>
                        </a:solidFill>
                        <a:latin typeface="Montserrat"/>
                        <a:ea typeface="Montserrat"/>
                        <a:cs typeface="Montserrat"/>
                        <a:sym typeface="Montserrat"/>
                      </a:endParaRPr>
                    </a:p>
                  </a:txBody>
                  <a:tcPr marT="91425" marB="91425" marR="91425" marL="91425"/>
                </a:tc>
                <a:tc>
                  <a:txBody>
                    <a:bodyPr/>
                    <a:lstStyle/>
                    <a:p>
                      <a:pPr indent="-228600" lvl="0" marL="457200" rtl="0" algn="l">
                        <a:spcBef>
                          <a:spcPts val="0"/>
                        </a:spcBef>
                        <a:spcAft>
                          <a:spcPts val="0"/>
                        </a:spcAft>
                        <a:buNone/>
                      </a:pPr>
                      <a:r>
                        <a:rPr b="1" lang="en" sz="1300">
                          <a:solidFill>
                            <a:schemeClr val="dk2"/>
                          </a:solidFill>
                          <a:latin typeface="Montserrat"/>
                          <a:ea typeface="Montserrat"/>
                          <a:cs typeface="Montserrat"/>
                          <a:sym typeface="Montserrat"/>
                        </a:rPr>
                        <a:t>Model</a:t>
                      </a:r>
                      <a:endParaRPr b="1" sz="1300">
                        <a:solidFill>
                          <a:schemeClr val="dk2"/>
                        </a:solidFill>
                        <a:latin typeface="Montserrat"/>
                        <a:ea typeface="Montserrat"/>
                        <a:cs typeface="Montserrat"/>
                        <a:sym typeface="Montserrat"/>
                      </a:endParaRPr>
                    </a:p>
                  </a:txBody>
                  <a:tcPr marT="91425" marB="91425" marR="91425" marL="91425"/>
                </a:tc>
                <a:tc>
                  <a:txBody>
                    <a:bodyPr/>
                    <a:lstStyle/>
                    <a:p>
                      <a:pPr indent="-228600" lvl="0" marL="457200" rtl="0" algn="l">
                        <a:spcBef>
                          <a:spcPts val="0"/>
                        </a:spcBef>
                        <a:spcAft>
                          <a:spcPts val="0"/>
                        </a:spcAft>
                        <a:buNone/>
                      </a:pPr>
                      <a:r>
                        <a:rPr b="1" lang="en" sz="1300">
                          <a:solidFill>
                            <a:schemeClr val="dk2"/>
                          </a:solidFill>
                          <a:latin typeface="Montserrat"/>
                          <a:ea typeface="Montserrat"/>
                          <a:cs typeface="Montserrat"/>
                          <a:sym typeface="Montserrat"/>
                        </a:rPr>
                        <a:t>Focus</a:t>
                      </a:r>
                      <a:endParaRPr b="1" sz="1300">
                        <a:solidFill>
                          <a:schemeClr val="dk2"/>
                        </a:solidFill>
                        <a:latin typeface="Montserrat"/>
                        <a:ea typeface="Montserrat"/>
                        <a:cs typeface="Montserrat"/>
                        <a:sym typeface="Montserrat"/>
                      </a:endParaRPr>
                    </a:p>
                  </a:txBody>
                  <a:tcPr marT="91425" marB="91425" marR="91425" marL="91425"/>
                </a:tc>
                <a:tc>
                  <a:txBody>
                    <a:bodyPr/>
                    <a:lstStyle/>
                    <a:p>
                      <a:pPr indent="-228600" lvl="0" marL="457200" rtl="0" algn="l">
                        <a:spcBef>
                          <a:spcPts val="0"/>
                        </a:spcBef>
                        <a:spcAft>
                          <a:spcPts val="0"/>
                        </a:spcAft>
                        <a:buNone/>
                      </a:pPr>
                      <a:r>
                        <a:rPr b="1" lang="en" sz="1300">
                          <a:solidFill>
                            <a:schemeClr val="dk2"/>
                          </a:solidFill>
                          <a:latin typeface="Montserrat"/>
                          <a:ea typeface="Montserrat"/>
                          <a:cs typeface="Montserrat"/>
                          <a:sym typeface="Montserrat"/>
                        </a:rPr>
                        <a:t>Dataset</a:t>
                      </a:r>
                      <a:endParaRPr b="1" sz="1300">
                        <a:solidFill>
                          <a:schemeClr val="dk2"/>
                        </a:solidFill>
                        <a:latin typeface="Montserrat"/>
                        <a:ea typeface="Montserrat"/>
                        <a:cs typeface="Montserrat"/>
                        <a:sym typeface="Montserrat"/>
                      </a:endParaRPr>
                    </a:p>
                  </a:txBody>
                  <a:tcPr marT="91425" marB="91425" marR="91425" marL="91425"/>
                </a:tc>
              </a:tr>
              <a:tr h="1192875">
                <a:tc>
                  <a:txBody>
                    <a:bodyPr/>
                    <a:lstStyle/>
                    <a:p>
                      <a:pPr indent="0" lvl="0" marL="0" rtl="0" algn="l">
                        <a:lnSpc>
                          <a:spcPct val="115000"/>
                        </a:lnSpc>
                        <a:spcBef>
                          <a:spcPts val="0"/>
                        </a:spcBef>
                        <a:spcAft>
                          <a:spcPts val="0"/>
                        </a:spcAft>
                        <a:buNone/>
                      </a:pPr>
                      <a:r>
                        <a:rPr b="1" lang="en" sz="1300">
                          <a:solidFill>
                            <a:schemeClr val="dk2"/>
                          </a:solidFill>
                          <a:latin typeface="Montserrat"/>
                          <a:ea typeface="Montserrat"/>
                          <a:cs typeface="Montserrat"/>
                          <a:sym typeface="Montserrat"/>
                        </a:rPr>
                        <a:t>Kagan &amp; Jackson (2010)</a:t>
                      </a:r>
                      <a:endParaRPr b="1" sz="1300">
                        <a:solidFill>
                          <a:schemeClr val="dk2"/>
                        </a:solidFill>
                        <a:latin typeface="Montserrat"/>
                        <a:ea typeface="Montserrat"/>
                        <a:cs typeface="Montserrat"/>
                        <a:sym typeface="Montserra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B cap="flat" cmpd="sng" w="9525">
                      <a:solidFill>
                        <a:srgbClr val="9E9E9E"/>
                      </a:solidFill>
                      <a:prstDash val="solid"/>
                      <a:round/>
                      <a:headEnd len="sm" w="sm" type="none"/>
                      <a:tailEnd len="sm" w="sm" type="none"/>
                    </a:lnB>
                  </a:tcPr>
                </a:tc>
                <a:tc>
                  <a:txBody>
                    <a:bodyPr/>
                    <a:lstStyle/>
                    <a:p>
                      <a:pPr indent="-311150" lvl="0" marL="457200" rtl="0" algn="l">
                        <a:spcBef>
                          <a:spcPts val="0"/>
                        </a:spcBef>
                        <a:spcAft>
                          <a:spcPts val="0"/>
                        </a:spcAft>
                        <a:buClr>
                          <a:schemeClr val="dk2"/>
                        </a:buClr>
                        <a:buSzPts val="1300"/>
                        <a:buFont typeface="Montserrat"/>
                        <a:buChar char="●"/>
                      </a:pPr>
                      <a:r>
                        <a:rPr b="1" lang="en" sz="1300">
                          <a:solidFill>
                            <a:schemeClr val="dk2"/>
                          </a:solidFill>
                          <a:latin typeface="Montserrat"/>
                          <a:ea typeface="Montserrat"/>
                          <a:cs typeface="Montserrat"/>
                          <a:sym typeface="Montserrat"/>
                        </a:rPr>
                        <a:t>1 short-term &amp; 1 long-term model</a:t>
                      </a:r>
                      <a:endParaRPr b="1" sz="1300">
                        <a:solidFill>
                          <a:schemeClr val="dk2"/>
                        </a:solidFill>
                        <a:latin typeface="Montserrat"/>
                        <a:ea typeface="Montserrat"/>
                        <a:cs typeface="Montserrat"/>
                        <a:sym typeface="Montserrat"/>
                      </a:endParaRPr>
                    </a:p>
                    <a:p>
                      <a:pPr indent="-311150" lvl="0" marL="457200" rtl="0" algn="l">
                        <a:spcBef>
                          <a:spcPts val="0"/>
                        </a:spcBef>
                        <a:spcAft>
                          <a:spcPts val="0"/>
                        </a:spcAft>
                        <a:buClr>
                          <a:schemeClr val="dk2"/>
                        </a:buClr>
                        <a:buSzPts val="1300"/>
                        <a:buFont typeface="Montserrat"/>
                        <a:buChar char="●"/>
                      </a:pPr>
                      <a:r>
                        <a:rPr b="1" lang="en" sz="1300">
                          <a:solidFill>
                            <a:schemeClr val="dk2"/>
                          </a:solidFill>
                          <a:latin typeface="Montserrat"/>
                          <a:ea typeface="Montserrat"/>
                          <a:cs typeface="Montserrat"/>
                          <a:sym typeface="Montserrat"/>
                        </a:rPr>
                        <a:t>Time-dependent</a:t>
                      </a:r>
                      <a:endParaRPr b="1" sz="1300">
                        <a:solidFill>
                          <a:schemeClr val="dk2"/>
                        </a:solidFill>
                        <a:latin typeface="Montserrat"/>
                        <a:ea typeface="Montserrat"/>
                        <a:cs typeface="Montserrat"/>
                        <a:sym typeface="Montserrat"/>
                      </a:endParaRPr>
                    </a:p>
                    <a:p>
                      <a:pPr indent="-311150" lvl="0" marL="457200" rtl="0" algn="l">
                        <a:spcBef>
                          <a:spcPts val="0"/>
                        </a:spcBef>
                        <a:spcAft>
                          <a:spcPts val="0"/>
                        </a:spcAft>
                        <a:buClr>
                          <a:schemeClr val="dk2"/>
                        </a:buClr>
                        <a:buSzPts val="1300"/>
                        <a:buFont typeface="Montserrat"/>
                        <a:buChar char="●"/>
                      </a:pPr>
                      <a:r>
                        <a:rPr b="1" lang="en" sz="1300">
                          <a:solidFill>
                            <a:schemeClr val="dk2"/>
                          </a:solidFill>
                          <a:latin typeface="Montserrat"/>
                          <a:ea typeface="Montserrat"/>
                          <a:cs typeface="Montserrat"/>
                          <a:sym typeface="Montserrat"/>
                        </a:rPr>
                        <a:t>Frequency analysis</a:t>
                      </a:r>
                      <a:endParaRPr b="1" sz="1300">
                        <a:solidFill>
                          <a:schemeClr val="dk2"/>
                        </a:solidFill>
                        <a:latin typeface="Montserrat"/>
                        <a:ea typeface="Montserrat"/>
                        <a:cs typeface="Montserrat"/>
                        <a:sym typeface="Montserra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B cap="flat" cmpd="sng" w="9525">
                      <a:solidFill>
                        <a:srgbClr val="9E9E9E"/>
                      </a:solidFill>
                      <a:prstDash val="solid"/>
                      <a:round/>
                      <a:headEnd len="sm" w="sm" type="none"/>
                      <a:tailEnd len="sm" w="sm" type="none"/>
                    </a:lnB>
                  </a:tcPr>
                </a:tc>
                <a:tc>
                  <a:txBody>
                    <a:bodyPr/>
                    <a:lstStyle/>
                    <a:p>
                      <a:pPr indent="-311150" lvl="0" marL="457200" rtl="0" algn="l">
                        <a:spcBef>
                          <a:spcPts val="0"/>
                        </a:spcBef>
                        <a:spcAft>
                          <a:spcPts val="0"/>
                        </a:spcAft>
                        <a:buClr>
                          <a:schemeClr val="dk2"/>
                        </a:buClr>
                        <a:buSzPts val="1300"/>
                        <a:buFont typeface="Montserrat"/>
                        <a:buChar char="●"/>
                      </a:pPr>
                      <a:r>
                        <a:rPr b="1" lang="en" sz="1300">
                          <a:solidFill>
                            <a:schemeClr val="dk2"/>
                          </a:solidFill>
                          <a:latin typeface="Montserrat"/>
                          <a:ea typeface="Montserrat"/>
                          <a:cs typeface="Montserrat"/>
                          <a:sym typeface="Montserrat"/>
                        </a:rPr>
                        <a:t>M &gt;= 4.0</a:t>
                      </a:r>
                      <a:endParaRPr b="1" sz="1300">
                        <a:solidFill>
                          <a:schemeClr val="dk2"/>
                        </a:solidFill>
                        <a:latin typeface="Montserrat"/>
                        <a:ea typeface="Montserrat"/>
                        <a:cs typeface="Montserrat"/>
                        <a:sym typeface="Montserrat"/>
                      </a:endParaRPr>
                    </a:p>
                    <a:p>
                      <a:pPr indent="-311150" lvl="0" marL="457200" rtl="0" algn="l">
                        <a:spcBef>
                          <a:spcPts val="0"/>
                        </a:spcBef>
                        <a:spcAft>
                          <a:spcPts val="0"/>
                        </a:spcAft>
                        <a:buClr>
                          <a:schemeClr val="dk2"/>
                        </a:buClr>
                        <a:buSzPts val="1300"/>
                        <a:buFont typeface="Montserrat"/>
                        <a:buChar char="●"/>
                      </a:pPr>
                      <a:r>
                        <a:rPr b="1" lang="en" sz="1300">
                          <a:solidFill>
                            <a:schemeClr val="dk2"/>
                          </a:solidFill>
                          <a:latin typeface="Montserrat"/>
                          <a:ea typeface="Montserrat"/>
                          <a:cs typeface="Montserrat"/>
                          <a:sym typeface="Montserrat"/>
                        </a:rPr>
                        <a:t>Depth &lt;= 25km</a:t>
                      </a:r>
                      <a:endParaRPr b="1" sz="1300">
                        <a:solidFill>
                          <a:schemeClr val="dk2"/>
                        </a:solidFill>
                        <a:latin typeface="Montserrat"/>
                        <a:ea typeface="Montserrat"/>
                        <a:cs typeface="Montserrat"/>
                        <a:sym typeface="Montserra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B cap="flat" cmpd="sng" w="9525">
                      <a:solidFill>
                        <a:srgbClr val="9E9E9E"/>
                      </a:solidFill>
                      <a:prstDash val="solid"/>
                      <a:round/>
                      <a:headEnd len="sm" w="sm" type="none"/>
                      <a:tailEnd len="sm" w="sm" type="none"/>
                    </a:lnB>
                  </a:tcPr>
                </a:tc>
                <a:tc>
                  <a:txBody>
                    <a:bodyPr/>
                    <a:lstStyle/>
                    <a:p>
                      <a:pPr indent="-311150" lvl="0" marL="457200" rtl="0" algn="l">
                        <a:spcBef>
                          <a:spcPts val="0"/>
                        </a:spcBef>
                        <a:spcAft>
                          <a:spcPts val="0"/>
                        </a:spcAft>
                        <a:buClr>
                          <a:schemeClr val="dk2"/>
                        </a:buClr>
                        <a:buSzPts val="1300"/>
                        <a:buFont typeface="Montserrat"/>
                        <a:buChar char="●"/>
                      </a:pPr>
                      <a:r>
                        <a:rPr b="1" lang="en" sz="1300">
                          <a:solidFill>
                            <a:schemeClr val="dk2"/>
                          </a:solidFill>
                          <a:latin typeface="Montserrat"/>
                          <a:ea typeface="Montserrat"/>
                          <a:cs typeface="Montserrat"/>
                          <a:sym typeface="Montserrat"/>
                        </a:rPr>
                        <a:t>5 years</a:t>
                      </a:r>
                      <a:endParaRPr b="1" sz="1300">
                        <a:solidFill>
                          <a:schemeClr val="dk2"/>
                        </a:solidFill>
                        <a:latin typeface="Montserrat"/>
                        <a:ea typeface="Montserrat"/>
                        <a:cs typeface="Montserrat"/>
                        <a:sym typeface="Montserrat"/>
                      </a:endParaRPr>
                    </a:p>
                    <a:p>
                      <a:pPr indent="-311150" lvl="0" marL="457200" rtl="0" algn="l">
                        <a:spcBef>
                          <a:spcPts val="0"/>
                        </a:spcBef>
                        <a:spcAft>
                          <a:spcPts val="0"/>
                        </a:spcAft>
                        <a:buClr>
                          <a:schemeClr val="dk2"/>
                        </a:buClr>
                        <a:buSzPts val="1300"/>
                        <a:buFont typeface="Montserrat"/>
                        <a:buChar char="●"/>
                      </a:pPr>
                      <a:r>
                        <a:rPr b="1" lang="en" sz="1300">
                          <a:solidFill>
                            <a:schemeClr val="dk2"/>
                          </a:solidFill>
                          <a:latin typeface="Montserrat"/>
                          <a:ea typeface="Montserrat"/>
                          <a:cs typeface="Montserrat"/>
                          <a:sym typeface="Montserrat"/>
                        </a:rPr>
                        <a:t>ANSS and PDE catalogs (Nevada &amp; California)</a:t>
                      </a:r>
                      <a:endParaRPr b="1" sz="1300">
                        <a:solidFill>
                          <a:schemeClr val="dk2"/>
                        </a:solidFill>
                        <a:latin typeface="Montserrat"/>
                        <a:ea typeface="Montserrat"/>
                        <a:cs typeface="Montserrat"/>
                        <a:sym typeface="Montserra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B cap="flat" cmpd="sng" w="9525">
                      <a:solidFill>
                        <a:srgbClr val="9E9E9E"/>
                      </a:solidFill>
                      <a:prstDash val="solid"/>
                      <a:round/>
                      <a:headEnd len="sm" w="sm" type="none"/>
                      <a:tailEnd len="sm" w="sm" type="none"/>
                    </a:lnB>
                  </a:tcPr>
                </a:tc>
              </a:tr>
              <a:tr h="989200">
                <a:tc>
                  <a:txBody>
                    <a:bodyPr/>
                    <a:lstStyle/>
                    <a:p>
                      <a:pPr indent="0" lvl="0" marL="0" rtl="0" algn="l">
                        <a:lnSpc>
                          <a:spcPct val="115000"/>
                        </a:lnSpc>
                        <a:spcBef>
                          <a:spcPts val="0"/>
                        </a:spcBef>
                        <a:spcAft>
                          <a:spcPts val="1200"/>
                        </a:spcAft>
                        <a:buNone/>
                      </a:pPr>
                      <a:r>
                        <a:rPr b="1" lang="en" sz="1300">
                          <a:solidFill>
                            <a:schemeClr val="dk2"/>
                          </a:solidFill>
                          <a:latin typeface="Montserrat"/>
                          <a:ea typeface="Montserrat"/>
                          <a:cs typeface="Montserrat"/>
                          <a:sym typeface="Montserrat"/>
                        </a:rPr>
                        <a:t>Field et. al. (2015)</a:t>
                      </a:r>
                      <a:endParaRPr b="1" sz="1300">
                        <a:solidFill>
                          <a:schemeClr val="dk2"/>
                        </a:solidFill>
                        <a:latin typeface="Montserrat"/>
                        <a:ea typeface="Montserrat"/>
                        <a:cs typeface="Montserrat"/>
                        <a:sym typeface="Montserra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311150" lvl="0" marL="457200" rtl="0" algn="l">
                        <a:spcBef>
                          <a:spcPts val="0"/>
                        </a:spcBef>
                        <a:spcAft>
                          <a:spcPts val="0"/>
                        </a:spcAft>
                        <a:buClr>
                          <a:schemeClr val="dk2"/>
                        </a:buClr>
                        <a:buSzPts val="1300"/>
                        <a:buFont typeface="Montserrat"/>
                        <a:buChar char="●"/>
                      </a:pPr>
                      <a:r>
                        <a:rPr b="1" lang="en" sz="1300">
                          <a:solidFill>
                            <a:schemeClr val="dk2"/>
                          </a:solidFill>
                          <a:latin typeface="Montserrat"/>
                          <a:ea typeface="Montserrat"/>
                          <a:cs typeface="Montserrat"/>
                          <a:sym typeface="Montserrat"/>
                        </a:rPr>
                        <a:t>Long-term</a:t>
                      </a:r>
                      <a:endParaRPr b="1" sz="1300">
                        <a:solidFill>
                          <a:schemeClr val="dk2"/>
                        </a:solidFill>
                        <a:latin typeface="Montserrat"/>
                        <a:ea typeface="Montserrat"/>
                        <a:cs typeface="Montserrat"/>
                        <a:sym typeface="Montserrat"/>
                      </a:endParaRPr>
                    </a:p>
                    <a:p>
                      <a:pPr indent="-311150" lvl="0" marL="457200" rtl="0" algn="l">
                        <a:spcBef>
                          <a:spcPts val="0"/>
                        </a:spcBef>
                        <a:spcAft>
                          <a:spcPts val="0"/>
                        </a:spcAft>
                        <a:buClr>
                          <a:schemeClr val="dk2"/>
                        </a:buClr>
                        <a:buSzPts val="1300"/>
                        <a:buFont typeface="Montserrat"/>
                        <a:buChar char="●"/>
                      </a:pPr>
                      <a:r>
                        <a:rPr b="1" lang="en" sz="1300">
                          <a:solidFill>
                            <a:schemeClr val="dk2"/>
                          </a:solidFill>
                          <a:latin typeface="Montserrat"/>
                          <a:ea typeface="Montserrat"/>
                          <a:cs typeface="Montserrat"/>
                          <a:sym typeface="Montserrat"/>
                        </a:rPr>
                        <a:t>Time-dependent</a:t>
                      </a:r>
                      <a:endParaRPr b="1" sz="1300">
                        <a:solidFill>
                          <a:schemeClr val="dk2"/>
                        </a:solidFill>
                        <a:latin typeface="Montserrat"/>
                        <a:ea typeface="Montserrat"/>
                        <a:cs typeface="Montserrat"/>
                        <a:sym typeface="Montserrat"/>
                      </a:endParaRPr>
                    </a:p>
                    <a:p>
                      <a:pPr indent="-311150" lvl="0" marL="457200" rtl="0" algn="l">
                        <a:spcBef>
                          <a:spcPts val="0"/>
                        </a:spcBef>
                        <a:spcAft>
                          <a:spcPts val="0"/>
                        </a:spcAft>
                        <a:buClr>
                          <a:schemeClr val="dk2"/>
                        </a:buClr>
                        <a:buSzPts val="1300"/>
                        <a:buFont typeface="Montserrat"/>
                        <a:buChar char="●"/>
                      </a:pPr>
                      <a:r>
                        <a:rPr b="1" lang="en" sz="1300">
                          <a:solidFill>
                            <a:schemeClr val="dk2"/>
                          </a:solidFill>
                          <a:latin typeface="Montserrat"/>
                          <a:ea typeface="Montserrat"/>
                          <a:cs typeface="Montserrat"/>
                          <a:sym typeface="Montserrat"/>
                        </a:rPr>
                        <a:t>Elastic-rebound, aperiodicity models</a:t>
                      </a:r>
                      <a:endParaRPr b="1" sz="1300">
                        <a:solidFill>
                          <a:schemeClr val="dk2"/>
                        </a:solidFill>
                        <a:latin typeface="Montserrat"/>
                        <a:ea typeface="Montserrat"/>
                        <a:cs typeface="Montserrat"/>
                        <a:sym typeface="Montserra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311150" lvl="0" marL="457200" rtl="0" algn="l">
                        <a:spcBef>
                          <a:spcPts val="0"/>
                        </a:spcBef>
                        <a:spcAft>
                          <a:spcPts val="0"/>
                        </a:spcAft>
                        <a:buClr>
                          <a:schemeClr val="dk2"/>
                        </a:buClr>
                        <a:buSzPts val="1300"/>
                        <a:buFont typeface="Montserrat"/>
                        <a:buChar char="●"/>
                      </a:pPr>
                      <a:r>
                        <a:rPr b="1" lang="en" sz="1300">
                          <a:solidFill>
                            <a:schemeClr val="dk2"/>
                          </a:solidFill>
                          <a:latin typeface="Montserrat"/>
                          <a:ea typeface="Montserrat"/>
                          <a:cs typeface="Montserrat"/>
                          <a:sym typeface="Montserrat"/>
                        </a:rPr>
                        <a:t>Monte-Carlo simulations</a:t>
                      </a:r>
                      <a:endParaRPr b="1" sz="1300">
                        <a:solidFill>
                          <a:schemeClr val="dk2"/>
                        </a:solidFill>
                        <a:latin typeface="Montserrat"/>
                        <a:ea typeface="Montserrat"/>
                        <a:cs typeface="Montserrat"/>
                        <a:sym typeface="Montserra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311150" lvl="0" marL="457200" rtl="0" algn="l">
                        <a:spcBef>
                          <a:spcPts val="0"/>
                        </a:spcBef>
                        <a:spcAft>
                          <a:spcPts val="0"/>
                        </a:spcAft>
                        <a:buClr>
                          <a:schemeClr val="dk2"/>
                        </a:buClr>
                        <a:buSzPts val="1300"/>
                        <a:buFont typeface="Montserrat"/>
                        <a:buChar char="●"/>
                      </a:pPr>
                      <a:r>
                        <a:rPr b="1" lang="en" sz="1300">
                          <a:solidFill>
                            <a:schemeClr val="dk2"/>
                          </a:solidFill>
                          <a:latin typeface="Montserrat"/>
                          <a:ea typeface="Montserrat"/>
                          <a:cs typeface="Montserrat"/>
                          <a:sym typeface="Montserrat"/>
                        </a:rPr>
                        <a:t>UCERF3 fault, crust, event, &amp; probability models (California)</a:t>
                      </a:r>
                      <a:endParaRPr b="1" sz="1300">
                        <a:solidFill>
                          <a:schemeClr val="dk2"/>
                        </a:solidFill>
                        <a:latin typeface="Montserrat"/>
                        <a:ea typeface="Montserrat"/>
                        <a:cs typeface="Montserrat"/>
                        <a:sym typeface="Montserra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989200">
                <a:tc>
                  <a:txBody>
                    <a:bodyPr/>
                    <a:lstStyle/>
                    <a:p>
                      <a:pPr indent="0" lvl="0" marL="0" rtl="0" algn="l">
                        <a:spcBef>
                          <a:spcPts val="0"/>
                        </a:spcBef>
                        <a:spcAft>
                          <a:spcPts val="0"/>
                        </a:spcAft>
                        <a:buNone/>
                      </a:pPr>
                      <a:r>
                        <a:rPr b="1" lang="en" sz="1300">
                          <a:solidFill>
                            <a:schemeClr val="dk2"/>
                          </a:solidFill>
                          <a:latin typeface="Montserrat"/>
                          <a:ea typeface="Montserrat"/>
                          <a:cs typeface="Montserrat"/>
                          <a:sym typeface="Montserrat"/>
                        </a:rPr>
                        <a:t>Baranov et al. (2019)</a:t>
                      </a:r>
                      <a:endParaRPr b="1" sz="1300">
                        <a:solidFill>
                          <a:schemeClr val="dk2"/>
                        </a:solidFill>
                        <a:latin typeface="Montserrat"/>
                        <a:ea typeface="Montserrat"/>
                        <a:cs typeface="Montserrat"/>
                        <a:sym typeface="Montserra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311150" lvl="0" marL="457200" rtl="0" algn="l">
                        <a:spcBef>
                          <a:spcPts val="0"/>
                        </a:spcBef>
                        <a:spcAft>
                          <a:spcPts val="0"/>
                        </a:spcAft>
                        <a:buClr>
                          <a:schemeClr val="dk2"/>
                        </a:buClr>
                        <a:buSzPts val="1300"/>
                        <a:buFont typeface="Montserrat"/>
                        <a:buChar char="●"/>
                      </a:pPr>
                      <a:r>
                        <a:rPr b="1" lang="en" sz="1300">
                          <a:solidFill>
                            <a:schemeClr val="dk2"/>
                          </a:solidFill>
                          <a:latin typeface="Montserrat"/>
                          <a:ea typeface="Montserrat"/>
                          <a:cs typeface="Montserrat"/>
                          <a:sym typeface="Montserrat"/>
                        </a:rPr>
                        <a:t>Short-term</a:t>
                      </a:r>
                      <a:endParaRPr b="1" sz="1300">
                        <a:solidFill>
                          <a:schemeClr val="dk2"/>
                        </a:solidFill>
                        <a:latin typeface="Montserrat"/>
                        <a:ea typeface="Montserrat"/>
                        <a:cs typeface="Montserrat"/>
                        <a:sym typeface="Montserrat"/>
                      </a:endParaRPr>
                    </a:p>
                    <a:p>
                      <a:pPr indent="-311150" lvl="0" marL="457200" rtl="0" algn="l">
                        <a:spcBef>
                          <a:spcPts val="0"/>
                        </a:spcBef>
                        <a:spcAft>
                          <a:spcPts val="0"/>
                        </a:spcAft>
                        <a:buClr>
                          <a:schemeClr val="dk2"/>
                        </a:buClr>
                        <a:buSzPts val="1300"/>
                        <a:buFont typeface="Montserrat"/>
                        <a:buChar char="●"/>
                      </a:pPr>
                      <a:r>
                        <a:rPr b="1" lang="en" sz="1300">
                          <a:solidFill>
                            <a:schemeClr val="dk2"/>
                          </a:solidFill>
                          <a:latin typeface="Montserrat"/>
                          <a:ea typeface="Montserrat"/>
                          <a:cs typeface="Montserrat"/>
                          <a:sym typeface="Montserrat"/>
                        </a:rPr>
                        <a:t>Time-dependent</a:t>
                      </a:r>
                      <a:endParaRPr b="1" sz="1300">
                        <a:solidFill>
                          <a:schemeClr val="dk2"/>
                        </a:solidFill>
                        <a:latin typeface="Montserrat"/>
                        <a:ea typeface="Montserrat"/>
                        <a:cs typeface="Montserrat"/>
                        <a:sym typeface="Montserrat"/>
                      </a:endParaRPr>
                    </a:p>
                    <a:p>
                      <a:pPr indent="-311150" lvl="0" marL="457200" rtl="0" algn="l">
                        <a:spcBef>
                          <a:spcPts val="0"/>
                        </a:spcBef>
                        <a:spcAft>
                          <a:spcPts val="0"/>
                        </a:spcAft>
                        <a:buClr>
                          <a:schemeClr val="dk2"/>
                        </a:buClr>
                        <a:buSzPts val="1300"/>
                        <a:buFont typeface="Montserrat"/>
                        <a:buChar char="●"/>
                      </a:pPr>
                      <a:r>
                        <a:rPr b="1" lang="en" sz="1300">
                          <a:solidFill>
                            <a:schemeClr val="dk2"/>
                          </a:solidFill>
                          <a:latin typeface="Montserrat"/>
                          <a:ea typeface="Montserrat"/>
                          <a:cs typeface="Montserrat"/>
                          <a:sym typeface="Montserrat"/>
                        </a:rPr>
                        <a:t>ETAS and Exponential</a:t>
                      </a:r>
                      <a:endParaRPr b="1" sz="1300">
                        <a:solidFill>
                          <a:schemeClr val="dk2"/>
                        </a:solidFill>
                        <a:latin typeface="Montserrat"/>
                        <a:ea typeface="Montserrat"/>
                        <a:cs typeface="Montserrat"/>
                        <a:sym typeface="Montserra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311150" lvl="0" marL="457200" rtl="0" algn="l">
                        <a:spcBef>
                          <a:spcPts val="0"/>
                        </a:spcBef>
                        <a:spcAft>
                          <a:spcPts val="0"/>
                        </a:spcAft>
                        <a:buClr>
                          <a:schemeClr val="dk2"/>
                        </a:buClr>
                        <a:buSzPts val="1300"/>
                        <a:buFont typeface="Montserrat"/>
                        <a:buChar char="●"/>
                      </a:pPr>
                      <a:r>
                        <a:rPr b="1" lang="en" sz="1300">
                          <a:solidFill>
                            <a:schemeClr val="dk2"/>
                          </a:solidFill>
                          <a:latin typeface="Montserrat"/>
                          <a:ea typeface="Montserrat"/>
                          <a:cs typeface="Montserrat"/>
                          <a:sym typeface="Montserrat"/>
                        </a:rPr>
                        <a:t>M &gt;= 4.0 (ΔM&gt;=1.5)</a:t>
                      </a:r>
                      <a:endParaRPr b="1" sz="1300">
                        <a:solidFill>
                          <a:schemeClr val="dk2"/>
                        </a:solidFill>
                        <a:latin typeface="Montserrat"/>
                        <a:ea typeface="Montserrat"/>
                        <a:cs typeface="Montserrat"/>
                        <a:sym typeface="Montserra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311150" lvl="0" marL="457200" rtl="0" algn="l">
                        <a:spcBef>
                          <a:spcPts val="0"/>
                        </a:spcBef>
                        <a:spcAft>
                          <a:spcPts val="0"/>
                        </a:spcAft>
                        <a:buClr>
                          <a:schemeClr val="dk2"/>
                        </a:buClr>
                        <a:buSzPts val="1300"/>
                        <a:buFont typeface="Montserrat"/>
                        <a:buChar char="●"/>
                      </a:pPr>
                      <a:r>
                        <a:rPr b="1" lang="en" sz="1300">
                          <a:solidFill>
                            <a:schemeClr val="dk2"/>
                          </a:solidFill>
                          <a:latin typeface="Montserrat"/>
                          <a:ea typeface="Montserrat"/>
                          <a:cs typeface="Montserrat"/>
                          <a:sym typeface="Montserrat"/>
                        </a:rPr>
                        <a:t>Up to 1 year after each of 3 major earthquakes</a:t>
                      </a:r>
                      <a:endParaRPr b="1" sz="1300">
                        <a:solidFill>
                          <a:schemeClr val="dk2"/>
                        </a:solidFill>
                        <a:latin typeface="Montserrat"/>
                        <a:ea typeface="Montserrat"/>
                        <a:cs typeface="Montserrat"/>
                        <a:sym typeface="Montserra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75" name="Shape 175"/>
        <p:cNvGrpSpPr/>
        <p:nvPr/>
      </p:nvGrpSpPr>
      <p:grpSpPr>
        <a:xfrm>
          <a:off x="0" y="0"/>
          <a:ext cx="0" cy="0"/>
          <a:chOff x="0" y="0"/>
          <a:chExt cx="0" cy="0"/>
        </a:xfrm>
      </p:grpSpPr>
      <p:sp>
        <p:nvSpPr>
          <p:cNvPr id="176" name="Google Shape;176;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500"/>
              <a:t>Technology &amp; Literature Survey</a:t>
            </a:r>
            <a:endParaRPr b="1" sz="2500"/>
          </a:p>
        </p:txBody>
      </p:sp>
      <p:graphicFrame>
        <p:nvGraphicFramePr>
          <p:cNvPr id="177" name="Google Shape;177;p19"/>
          <p:cNvGraphicFramePr/>
          <p:nvPr/>
        </p:nvGraphicFramePr>
        <p:xfrm>
          <a:off x="245400" y="1311975"/>
          <a:ext cx="3000000" cy="3000000"/>
        </p:xfrm>
        <a:graphic>
          <a:graphicData uri="http://schemas.openxmlformats.org/drawingml/2006/table">
            <a:tbl>
              <a:tblPr>
                <a:noFill/>
                <a:tableStyleId>{BE98E7C2-E0D5-46DF-883D-B683545B48D8}</a:tableStyleId>
              </a:tblPr>
              <a:tblGrid>
                <a:gridCol w="2027625"/>
                <a:gridCol w="2298975"/>
                <a:gridCol w="2163300"/>
                <a:gridCol w="2163300"/>
              </a:tblGrid>
              <a:tr h="524300">
                <a:tc>
                  <a:txBody>
                    <a:bodyPr/>
                    <a:lstStyle/>
                    <a:p>
                      <a:pPr indent="0" lvl="0" marL="0" rtl="0" algn="l">
                        <a:lnSpc>
                          <a:spcPct val="115000"/>
                        </a:lnSpc>
                        <a:spcBef>
                          <a:spcPts val="0"/>
                        </a:spcBef>
                        <a:spcAft>
                          <a:spcPts val="1200"/>
                        </a:spcAft>
                        <a:buNone/>
                      </a:pPr>
                      <a:r>
                        <a:t/>
                      </a:r>
                      <a:endParaRPr b="1" sz="1300">
                        <a:solidFill>
                          <a:schemeClr val="lt1"/>
                        </a:solidFill>
                        <a:latin typeface="Montserrat"/>
                        <a:ea typeface="Montserrat"/>
                        <a:cs typeface="Montserrat"/>
                        <a:sym typeface="Montserrat"/>
                      </a:endParaRPr>
                    </a:p>
                  </a:txBody>
                  <a:tcPr marT="91425" marB="91425" marR="91425" marL="91425">
                    <a:lnB cap="flat" cmpd="sng" w="9525">
                      <a:solidFill>
                        <a:srgbClr val="9E9E9E"/>
                      </a:solidFill>
                      <a:prstDash val="solid"/>
                      <a:round/>
                      <a:headEnd len="sm" w="sm" type="none"/>
                      <a:tailEnd len="sm" w="sm" type="none"/>
                    </a:lnB>
                  </a:tcPr>
                </a:tc>
                <a:tc>
                  <a:txBody>
                    <a:bodyPr/>
                    <a:lstStyle/>
                    <a:p>
                      <a:pPr indent="-228600" lvl="0" marL="457200" rtl="0" algn="l">
                        <a:spcBef>
                          <a:spcPts val="0"/>
                        </a:spcBef>
                        <a:spcAft>
                          <a:spcPts val="0"/>
                        </a:spcAft>
                        <a:buNone/>
                      </a:pPr>
                      <a:r>
                        <a:rPr b="1" lang="en" sz="1300">
                          <a:solidFill>
                            <a:schemeClr val="lt1"/>
                          </a:solidFill>
                          <a:latin typeface="Montserrat"/>
                          <a:ea typeface="Montserrat"/>
                          <a:cs typeface="Montserrat"/>
                          <a:sym typeface="Montserrat"/>
                        </a:rPr>
                        <a:t>Model</a:t>
                      </a:r>
                      <a:endParaRPr b="1" sz="1300">
                        <a:solidFill>
                          <a:schemeClr val="lt1"/>
                        </a:solidFill>
                        <a:latin typeface="Montserrat"/>
                        <a:ea typeface="Montserrat"/>
                        <a:cs typeface="Montserrat"/>
                        <a:sym typeface="Montserrat"/>
                      </a:endParaRPr>
                    </a:p>
                  </a:txBody>
                  <a:tcPr marT="91425" marB="91425" marR="91425" marL="91425">
                    <a:lnB cap="flat" cmpd="sng" w="9525">
                      <a:solidFill>
                        <a:srgbClr val="9E9E9E"/>
                      </a:solidFill>
                      <a:prstDash val="solid"/>
                      <a:round/>
                      <a:headEnd len="sm" w="sm" type="none"/>
                      <a:tailEnd len="sm" w="sm" type="none"/>
                    </a:lnB>
                  </a:tcPr>
                </a:tc>
                <a:tc>
                  <a:txBody>
                    <a:bodyPr/>
                    <a:lstStyle/>
                    <a:p>
                      <a:pPr indent="-228600" lvl="0" marL="457200" rtl="0" algn="l">
                        <a:spcBef>
                          <a:spcPts val="0"/>
                        </a:spcBef>
                        <a:spcAft>
                          <a:spcPts val="0"/>
                        </a:spcAft>
                        <a:buNone/>
                      </a:pPr>
                      <a:r>
                        <a:rPr b="1" lang="en" sz="1300">
                          <a:solidFill>
                            <a:schemeClr val="lt1"/>
                          </a:solidFill>
                          <a:latin typeface="Montserrat"/>
                          <a:ea typeface="Montserrat"/>
                          <a:cs typeface="Montserrat"/>
                          <a:sym typeface="Montserrat"/>
                        </a:rPr>
                        <a:t>Focus</a:t>
                      </a:r>
                      <a:endParaRPr b="1" sz="1300">
                        <a:solidFill>
                          <a:schemeClr val="lt1"/>
                        </a:solidFill>
                        <a:latin typeface="Montserrat"/>
                        <a:ea typeface="Montserrat"/>
                        <a:cs typeface="Montserrat"/>
                        <a:sym typeface="Montserrat"/>
                      </a:endParaRPr>
                    </a:p>
                  </a:txBody>
                  <a:tcPr marT="91425" marB="91425" marR="91425" marL="91425">
                    <a:lnB cap="flat" cmpd="sng" w="9525">
                      <a:solidFill>
                        <a:srgbClr val="9E9E9E"/>
                      </a:solidFill>
                      <a:prstDash val="solid"/>
                      <a:round/>
                      <a:headEnd len="sm" w="sm" type="none"/>
                      <a:tailEnd len="sm" w="sm" type="none"/>
                    </a:lnB>
                  </a:tcPr>
                </a:tc>
                <a:tc>
                  <a:txBody>
                    <a:bodyPr/>
                    <a:lstStyle/>
                    <a:p>
                      <a:pPr indent="-228600" lvl="0" marL="457200" rtl="0" algn="l">
                        <a:spcBef>
                          <a:spcPts val="0"/>
                        </a:spcBef>
                        <a:spcAft>
                          <a:spcPts val="0"/>
                        </a:spcAft>
                        <a:buNone/>
                      </a:pPr>
                      <a:r>
                        <a:rPr b="1" lang="en" sz="1300">
                          <a:solidFill>
                            <a:schemeClr val="lt1"/>
                          </a:solidFill>
                          <a:latin typeface="Montserrat"/>
                          <a:ea typeface="Montserrat"/>
                          <a:cs typeface="Montserrat"/>
                          <a:sym typeface="Montserrat"/>
                        </a:rPr>
                        <a:t>Dataset</a:t>
                      </a:r>
                      <a:endParaRPr b="1" sz="1300">
                        <a:solidFill>
                          <a:schemeClr val="lt1"/>
                        </a:solidFill>
                        <a:latin typeface="Montserrat"/>
                        <a:ea typeface="Montserrat"/>
                        <a:cs typeface="Montserrat"/>
                        <a:sym typeface="Montserrat"/>
                      </a:endParaRPr>
                    </a:p>
                  </a:txBody>
                  <a:tcPr marT="91425" marB="91425" marR="91425" marL="91425">
                    <a:lnB cap="flat" cmpd="sng" w="9525">
                      <a:solidFill>
                        <a:srgbClr val="9E9E9E"/>
                      </a:solidFill>
                      <a:prstDash val="solid"/>
                      <a:round/>
                      <a:headEnd len="sm" w="sm" type="none"/>
                      <a:tailEnd len="sm" w="sm" type="none"/>
                    </a:lnB>
                  </a:tcPr>
                </a:tc>
              </a:tr>
              <a:tr h="822925">
                <a:tc>
                  <a:txBody>
                    <a:bodyPr/>
                    <a:lstStyle/>
                    <a:p>
                      <a:pPr indent="0" lvl="0" marL="0" rtl="0" algn="l">
                        <a:spcBef>
                          <a:spcPts val="0"/>
                        </a:spcBef>
                        <a:spcAft>
                          <a:spcPts val="0"/>
                        </a:spcAft>
                        <a:buNone/>
                      </a:pPr>
                      <a:r>
                        <a:rPr b="1" lang="en" sz="1300">
                          <a:solidFill>
                            <a:schemeClr val="lt1"/>
                          </a:solidFill>
                          <a:latin typeface="Montserrat"/>
                          <a:ea typeface="Montserrat"/>
                          <a:cs typeface="Montserrat"/>
                          <a:sym typeface="Montserrat"/>
                        </a:rPr>
                        <a:t>Gitis &amp; Derendyaev (2019)</a:t>
                      </a:r>
                      <a:endParaRPr b="1" sz="1300">
                        <a:solidFill>
                          <a:schemeClr val="lt1"/>
                        </a:solidFill>
                        <a:latin typeface="Montserrat"/>
                        <a:ea typeface="Montserrat"/>
                        <a:cs typeface="Montserrat"/>
                        <a:sym typeface="Montserra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Short-term </a:t>
                      </a:r>
                      <a:endParaRPr b="1" sz="1300">
                        <a:solidFill>
                          <a:schemeClr val="lt1"/>
                        </a:solidFill>
                        <a:latin typeface="Montserrat"/>
                        <a:ea typeface="Montserrat"/>
                        <a:cs typeface="Montserrat"/>
                        <a:sym typeface="Montserrat"/>
                      </a:endParaRPr>
                    </a:p>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Time-independent</a:t>
                      </a:r>
                      <a:endParaRPr b="1" sz="1300">
                        <a:solidFill>
                          <a:schemeClr val="lt1"/>
                        </a:solidFill>
                        <a:latin typeface="Montserrat"/>
                        <a:ea typeface="Montserrat"/>
                        <a:cs typeface="Montserrat"/>
                        <a:sym typeface="Montserrat"/>
                      </a:endParaRPr>
                    </a:p>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Regression</a:t>
                      </a:r>
                      <a:endParaRPr b="1" sz="1300">
                        <a:solidFill>
                          <a:schemeClr val="lt1"/>
                        </a:solidFill>
                        <a:latin typeface="Montserrat"/>
                        <a:ea typeface="Montserrat"/>
                        <a:cs typeface="Montserrat"/>
                        <a:sym typeface="Montserra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M &gt;= 2.7</a:t>
                      </a:r>
                      <a:endParaRPr b="1" sz="1300">
                        <a:solidFill>
                          <a:schemeClr val="lt1"/>
                        </a:solidFill>
                        <a:latin typeface="Montserrat"/>
                        <a:ea typeface="Montserrat"/>
                        <a:cs typeface="Montserrat"/>
                        <a:sym typeface="Montserrat"/>
                      </a:endParaRPr>
                    </a:p>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Depth &lt;= 160km</a:t>
                      </a:r>
                      <a:endParaRPr b="1" sz="1300">
                        <a:solidFill>
                          <a:schemeClr val="lt1"/>
                        </a:solidFill>
                        <a:latin typeface="Montserrat"/>
                        <a:ea typeface="Montserrat"/>
                        <a:cs typeface="Montserrat"/>
                        <a:sym typeface="Montserra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9</a:t>
                      </a:r>
                      <a:r>
                        <a:rPr b="1" lang="en" sz="1300">
                          <a:solidFill>
                            <a:schemeClr val="lt1"/>
                          </a:solidFill>
                          <a:latin typeface="Montserrat"/>
                          <a:ea typeface="Montserrat"/>
                          <a:cs typeface="Montserrat"/>
                          <a:sym typeface="Montserrat"/>
                        </a:rPr>
                        <a:t> years</a:t>
                      </a:r>
                      <a:endParaRPr b="1" sz="1300">
                        <a:solidFill>
                          <a:schemeClr val="lt1"/>
                        </a:solidFill>
                        <a:latin typeface="Montserrat"/>
                        <a:ea typeface="Montserrat"/>
                        <a:cs typeface="Montserrat"/>
                        <a:sym typeface="Montserrat"/>
                      </a:endParaRPr>
                    </a:p>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Mediterranean &amp; California</a:t>
                      </a:r>
                      <a:endParaRPr b="1" sz="1300">
                        <a:solidFill>
                          <a:schemeClr val="lt1"/>
                        </a:solidFill>
                        <a:latin typeface="Montserrat"/>
                        <a:ea typeface="Montserrat"/>
                        <a:cs typeface="Montserrat"/>
                        <a:sym typeface="Montserra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822925">
                <a:tc>
                  <a:txBody>
                    <a:bodyPr/>
                    <a:lstStyle/>
                    <a:p>
                      <a:pPr indent="0" lvl="0" marL="0" rtl="0" algn="l">
                        <a:lnSpc>
                          <a:spcPct val="115000"/>
                        </a:lnSpc>
                        <a:spcBef>
                          <a:spcPts val="0"/>
                        </a:spcBef>
                        <a:spcAft>
                          <a:spcPts val="1200"/>
                        </a:spcAft>
                        <a:buNone/>
                      </a:pPr>
                      <a:r>
                        <a:rPr b="1" lang="en" sz="1300">
                          <a:solidFill>
                            <a:schemeClr val="lt1"/>
                          </a:solidFill>
                          <a:latin typeface="Montserrat"/>
                          <a:ea typeface="Montserrat"/>
                          <a:cs typeface="Montserrat"/>
                          <a:sym typeface="Montserrat"/>
                        </a:rPr>
                        <a:t>Ahuja &amp; Pasari (2022)</a:t>
                      </a:r>
                      <a:endParaRPr b="1" sz="1300">
                        <a:solidFill>
                          <a:schemeClr val="lt1"/>
                        </a:solidFill>
                        <a:latin typeface="Montserrat"/>
                        <a:ea typeface="Montserrat"/>
                        <a:cs typeface="Montserrat"/>
                        <a:sym typeface="Montserrat"/>
                      </a:endParaRPr>
                    </a:p>
                  </a:txBody>
                  <a:tcPr marT="91425" marB="91425" marR="91425" marL="91425">
                    <a:lnT cap="flat" cmpd="sng" w="9525">
                      <a:solidFill>
                        <a:srgbClr val="9E9E9E"/>
                      </a:solidFill>
                      <a:prstDash val="solid"/>
                      <a:round/>
                      <a:headEnd len="sm" w="sm" type="none"/>
                      <a:tailEnd len="sm" w="sm" type="none"/>
                    </a:lnT>
                  </a:tcPr>
                </a:tc>
                <a:tc>
                  <a:txBody>
                    <a:bodyPr/>
                    <a:lstStyle/>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Short</a:t>
                      </a:r>
                      <a:r>
                        <a:rPr b="1" lang="en" sz="1300">
                          <a:solidFill>
                            <a:schemeClr val="lt1"/>
                          </a:solidFill>
                          <a:latin typeface="Montserrat"/>
                          <a:ea typeface="Montserrat"/>
                          <a:cs typeface="Montserrat"/>
                          <a:sym typeface="Montserrat"/>
                        </a:rPr>
                        <a:t>-term </a:t>
                      </a:r>
                      <a:endParaRPr b="1" sz="1300">
                        <a:solidFill>
                          <a:schemeClr val="lt1"/>
                        </a:solidFill>
                        <a:latin typeface="Montserrat"/>
                        <a:ea typeface="Montserrat"/>
                        <a:cs typeface="Montserrat"/>
                        <a:sym typeface="Montserrat"/>
                      </a:endParaRPr>
                    </a:p>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Time-independent</a:t>
                      </a:r>
                      <a:endParaRPr b="1" sz="1300">
                        <a:solidFill>
                          <a:schemeClr val="lt1"/>
                        </a:solidFill>
                        <a:latin typeface="Montserrat"/>
                        <a:ea typeface="Montserrat"/>
                        <a:cs typeface="Montserrat"/>
                        <a:sym typeface="Montserrat"/>
                      </a:endParaRPr>
                    </a:p>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Frequency analysis</a:t>
                      </a:r>
                      <a:endParaRPr b="1" sz="1300">
                        <a:solidFill>
                          <a:schemeClr val="lt1"/>
                        </a:solidFill>
                        <a:latin typeface="Montserrat"/>
                        <a:ea typeface="Montserrat"/>
                        <a:cs typeface="Montserrat"/>
                        <a:sym typeface="Montserrat"/>
                      </a:endParaRPr>
                    </a:p>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ANN with Adam</a:t>
                      </a:r>
                      <a:endParaRPr b="1" sz="1300">
                        <a:solidFill>
                          <a:schemeClr val="lt1"/>
                        </a:solidFill>
                        <a:latin typeface="Montserrat"/>
                        <a:ea typeface="Montserrat"/>
                        <a:cs typeface="Montserrat"/>
                        <a:sym typeface="Montserrat"/>
                      </a:endParaRPr>
                    </a:p>
                  </a:txBody>
                  <a:tcPr marT="91425" marB="91425" marR="91425" marL="91425">
                    <a:lnT cap="flat" cmpd="sng" w="9525">
                      <a:solidFill>
                        <a:srgbClr val="9E9E9E"/>
                      </a:solidFill>
                      <a:prstDash val="solid"/>
                      <a:round/>
                      <a:headEnd len="sm" w="sm" type="none"/>
                      <a:tailEnd len="sm" w="sm" type="none"/>
                    </a:lnT>
                  </a:tcPr>
                </a:tc>
                <a:tc>
                  <a:txBody>
                    <a:bodyPr/>
                    <a:lstStyle/>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M &gt;= 4.0</a:t>
                      </a:r>
                      <a:endParaRPr b="1" sz="1300">
                        <a:solidFill>
                          <a:schemeClr val="lt1"/>
                        </a:solidFill>
                        <a:latin typeface="Montserrat"/>
                        <a:ea typeface="Montserrat"/>
                        <a:cs typeface="Montserrat"/>
                        <a:sym typeface="Montserrat"/>
                      </a:endParaRPr>
                    </a:p>
                  </a:txBody>
                  <a:tcPr marT="91425" marB="91425" marR="91425" marL="91425">
                    <a:lnT cap="flat" cmpd="sng" w="9525">
                      <a:solidFill>
                        <a:srgbClr val="9E9E9E"/>
                      </a:solidFill>
                      <a:prstDash val="solid"/>
                      <a:round/>
                      <a:headEnd len="sm" w="sm" type="none"/>
                      <a:tailEnd len="sm" w="sm" type="none"/>
                    </a:lnT>
                  </a:tcPr>
                </a:tc>
                <a:tc>
                  <a:txBody>
                    <a:bodyPr/>
                    <a:lstStyle/>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30 years</a:t>
                      </a:r>
                      <a:endParaRPr b="1" sz="1300">
                        <a:solidFill>
                          <a:schemeClr val="lt1"/>
                        </a:solidFill>
                        <a:latin typeface="Montserrat"/>
                        <a:ea typeface="Montserrat"/>
                        <a:cs typeface="Montserrat"/>
                        <a:sym typeface="Montserrat"/>
                      </a:endParaRPr>
                    </a:p>
                    <a:p>
                      <a:pPr indent="-311150" lvl="0" marL="457200" rtl="0" algn="l">
                        <a:spcBef>
                          <a:spcPts val="0"/>
                        </a:spcBef>
                        <a:spcAft>
                          <a:spcPts val="0"/>
                        </a:spcAft>
                        <a:buClr>
                          <a:schemeClr val="lt1"/>
                        </a:buClr>
                        <a:buSzPts val="1300"/>
                        <a:buFont typeface="Montserrat"/>
                        <a:buChar char="●"/>
                      </a:pPr>
                      <a:r>
                        <a:rPr b="1" lang="en" sz="1300">
                          <a:solidFill>
                            <a:schemeClr val="lt1"/>
                          </a:solidFill>
                          <a:latin typeface="Montserrat"/>
                          <a:ea typeface="Montserrat"/>
                          <a:cs typeface="Montserrat"/>
                          <a:sym typeface="Montserrat"/>
                        </a:rPr>
                        <a:t>Himalayan data</a:t>
                      </a:r>
                      <a:endParaRPr b="1" sz="1300">
                        <a:solidFill>
                          <a:schemeClr val="lt1"/>
                        </a:solidFill>
                        <a:latin typeface="Montserrat"/>
                        <a:ea typeface="Montserrat"/>
                        <a:cs typeface="Montserrat"/>
                        <a:sym typeface="Montserrat"/>
                      </a:endParaRPr>
                    </a:p>
                  </a:txBody>
                  <a:tcPr marT="91425" marB="91425" marR="91425" marL="91425">
                    <a:lnT cap="flat" cmpd="sng" w="9525">
                      <a:solidFill>
                        <a:srgbClr val="9E9E9E"/>
                      </a:solidFill>
                      <a:prstDash val="solid"/>
                      <a:round/>
                      <a:headEnd len="sm" w="sm" type="none"/>
                      <a:tailEnd len="sm" w="sm" type="none"/>
                    </a:lnT>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81" name="Shape 181"/>
        <p:cNvGrpSpPr/>
        <p:nvPr/>
      </p:nvGrpSpPr>
      <p:grpSpPr>
        <a:xfrm>
          <a:off x="0" y="0"/>
          <a:ext cx="0" cy="0"/>
          <a:chOff x="0" y="0"/>
          <a:chExt cx="0" cy="0"/>
        </a:xfrm>
      </p:grpSpPr>
      <p:sp>
        <p:nvSpPr>
          <p:cNvPr id="182" name="Google Shape;182;p20"/>
          <p:cNvSpPr txBox="1"/>
          <p:nvPr>
            <p:ph type="title"/>
          </p:nvPr>
        </p:nvSpPr>
        <p:spPr>
          <a:xfrm>
            <a:off x="794000" y="75275"/>
            <a:ext cx="6913500" cy="696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500"/>
              <a:t>Project Resource Requirements </a:t>
            </a:r>
            <a:endParaRPr b="1" sz="2500"/>
          </a:p>
        </p:txBody>
      </p:sp>
      <p:graphicFrame>
        <p:nvGraphicFramePr>
          <p:cNvPr id="183" name="Google Shape;183;p20"/>
          <p:cNvGraphicFramePr/>
          <p:nvPr/>
        </p:nvGraphicFramePr>
        <p:xfrm>
          <a:off x="468200" y="888374"/>
          <a:ext cx="3000000" cy="3000000"/>
        </p:xfrm>
        <a:graphic>
          <a:graphicData uri="http://schemas.openxmlformats.org/drawingml/2006/table">
            <a:tbl>
              <a:tblPr>
                <a:noFill/>
                <a:tableStyleId>{BE98E7C2-E0D5-46DF-883D-B683545B48D8}</a:tableStyleId>
              </a:tblPr>
              <a:tblGrid>
                <a:gridCol w="2280850"/>
                <a:gridCol w="1417775"/>
                <a:gridCol w="1313175"/>
                <a:gridCol w="1670600"/>
                <a:gridCol w="1670600"/>
              </a:tblGrid>
              <a:tr h="590650">
                <a:tc>
                  <a:txBody>
                    <a:bodyPr/>
                    <a:lstStyle/>
                    <a:p>
                      <a:pPr indent="0" lvl="0" marL="0" rtl="0" algn="ctr">
                        <a:lnSpc>
                          <a:spcPct val="115000"/>
                        </a:lnSpc>
                        <a:spcBef>
                          <a:spcPts val="0"/>
                        </a:spcBef>
                        <a:spcAft>
                          <a:spcPts val="0"/>
                        </a:spcAft>
                        <a:buNone/>
                      </a:pPr>
                      <a:r>
                        <a:rPr b="1" lang="en" sz="1200">
                          <a:solidFill>
                            <a:schemeClr val="lt1"/>
                          </a:solidFill>
                          <a:latin typeface="Montserrat"/>
                          <a:ea typeface="Montserrat"/>
                          <a:cs typeface="Montserrat"/>
                          <a:sym typeface="Montserrat"/>
                        </a:rPr>
                        <a:t>Tools and</a:t>
                      </a:r>
                      <a:endParaRPr b="1" sz="1200">
                        <a:solidFill>
                          <a:schemeClr val="lt1"/>
                        </a:solidFill>
                        <a:latin typeface="Montserrat"/>
                        <a:ea typeface="Montserrat"/>
                        <a:cs typeface="Montserrat"/>
                        <a:sym typeface="Montserrat"/>
                      </a:endParaRPr>
                    </a:p>
                    <a:p>
                      <a:pPr indent="0" lvl="0" marL="0" rtl="0" algn="ctr">
                        <a:lnSpc>
                          <a:spcPct val="115000"/>
                        </a:lnSpc>
                        <a:spcBef>
                          <a:spcPts val="0"/>
                        </a:spcBef>
                        <a:spcAft>
                          <a:spcPts val="0"/>
                        </a:spcAft>
                        <a:buNone/>
                      </a:pPr>
                      <a:r>
                        <a:rPr b="1" lang="en" sz="1200">
                          <a:solidFill>
                            <a:schemeClr val="lt1"/>
                          </a:solidFill>
                          <a:latin typeface="Montserrat"/>
                          <a:ea typeface="Montserrat"/>
                          <a:cs typeface="Montserrat"/>
                          <a:sym typeface="Montserrat"/>
                        </a:rPr>
                        <a:t>applications</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b="1" lang="en" sz="1200">
                          <a:solidFill>
                            <a:schemeClr val="lt1"/>
                          </a:solidFill>
                          <a:latin typeface="Montserrat"/>
                          <a:ea typeface="Montserrat"/>
                          <a:cs typeface="Montserrat"/>
                          <a:sym typeface="Montserrat"/>
                        </a:rPr>
                        <a:t>Resource type</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b="1" lang="en" sz="1200">
                          <a:solidFill>
                            <a:schemeClr val="lt1"/>
                          </a:solidFill>
                          <a:latin typeface="Montserrat"/>
                          <a:ea typeface="Montserrat"/>
                          <a:cs typeface="Montserrat"/>
                          <a:sym typeface="Montserrat"/>
                        </a:rPr>
                        <a:t>Cost estimate</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b="1" lang="en" sz="1200">
                          <a:solidFill>
                            <a:schemeClr val="lt1"/>
                          </a:solidFill>
                          <a:latin typeface="Montserrat"/>
                          <a:ea typeface="Montserrat"/>
                          <a:cs typeface="Montserrat"/>
                          <a:sym typeface="Montserrat"/>
                        </a:rPr>
                        <a:t>Duration</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ctr">
                        <a:spcBef>
                          <a:spcPts val="0"/>
                        </a:spcBef>
                        <a:spcAft>
                          <a:spcPts val="0"/>
                        </a:spcAft>
                        <a:buNone/>
                      </a:pPr>
                      <a:r>
                        <a:rPr b="1" lang="en" sz="1200">
                          <a:solidFill>
                            <a:schemeClr val="lt1"/>
                          </a:solidFill>
                          <a:latin typeface="Montserrat"/>
                          <a:ea typeface="Montserrat"/>
                          <a:cs typeface="Montserrat"/>
                          <a:sym typeface="Montserrat"/>
                        </a:rPr>
                        <a:t>Objective</a:t>
                      </a:r>
                      <a:endParaRPr b="1" sz="1200">
                        <a:solidFill>
                          <a:schemeClr val="lt1"/>
                        </a:solidFill>
                        <a:latin typeface="Montserrat"/>
                        <a:ea typeface="Montserrat"/>
                        <a:cs typeface="Montserrat"/>
                        <a:sym typeface="Montserrat"/>
                      </a:endParaRPr>
                    </a:p>
                  </a:txBody>
                  <a:tcPr marT="91425" marB="91425" marR="91425" marL="91425"/>
                </a:tc>
              </a:tr>
              <a:tr h="384400">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Snowflake</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Software</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Free</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3 months</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Data Storage</a:t>
                      </a:r>
                      <a:endParaRPr b="1" sz="1200">
                        <a:solidFill>
                          <a:schemeClr val="lt1"/>
                        </a:solidFill>
                        <a:latin typeface="Montserrat"/>
                        <a:ea typeface="Montserrat"/>
                        <a:cs typeface="Montserrat"/>
                        <a:sym typeface="Montserrat"/>
                      </a:endParaRPr>
                    </a:p>
                  </a:txBody>
                  <a:tcPr marT="91425" marB="91425" marR="91425" marL="91425"/>
                </a:tc>
              </a:tr>
              <a:tr h="591375">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Jupyter Notebook</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Software</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Free</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3 months</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Data preprocessing</a:t>
                      </a:r>
                      <a:endParaRPr b="1" sz="1200">
                        <a:solidFill>
                          <a:schemeClr val="lt1"/>
                        </a:solidFill>
                        <a:latin typeface="Montserrat"/>
                        <a:ea typeface="Montserrat"/>
                        <a:cs typeface="Montserrat"/>
                        <a:sym typeface="Montserrat"/>
                      </a:endParaRPr>
                    </a:p>
                  </a:txBody>
                  <a:tcPr marT="91425" marB="91425" marR="91425" marL="91425"/>
                </a:tc>
              </a:tr>
              <a:tr h="615300">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Scikit Learn, Kera, Tensorflow</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Software</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Free</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3 months</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Machine learning framework and library</a:t>
                      </a:r>
                      <a:endParaRPr b="1" sz="1200">
                        <a:solidFill>
                          <a:schemeClr val="lt1"/>
                        </a:solidFill>
                        <a:latin typeface="Montserrat"/>
                        <a:ea typeface="Montserrat"/>
                        <a:cs typeface="Montserrat"/>
                        <a:sym typeface="Montserrat"/>
                      </a:endParaRPr>
                    </a:p>
                  </a:txBody>
                  <a:tcPr marT="91425" marB="91425" marR="91425" marL="91425"/>
                </a:tc>
              </a:tr>
              <a:tr h="591375">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GitHub</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Software</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Free</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3 months</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Storing in repository</a:t>
                      </a:r>
                      <a:endParaRPr b="1" sz="1200">
                        <a:solidFill>
                          <a:schemeClr val="lt1"/>
                        </a:solidFill>
                        <a:latin typeface="Montserrat"/>
                        <a:ea typeface="Montserrat"/>
                        <a:cs typeface="Montserrat"/>
                        <a:sym typeface="Montserrat"/>
                      </a:endParaRPr>
                    </a:p>
                  </a:txBody>
                  <a:tcPr marT="91425" marB="91425" marR="91425" marL="91425"/>
                </a:tc>
              </a:tr>
              <a:tr h="591375">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Tableau Desktop</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Software</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Free(Student License)</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3 months</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Visualizations</a:t>
                      </a:r>
                      <a:endParaRPr b="1" sz="1200">
                        <a:solidFill>
                          <a:schemeClr val="lt1"/>
                        </a:solidFill>
                        <a:latin typeface="Montserrat"/>
                        <a:ea typeface="Montserrat"/>
                        <a:cs typeface="Montserrat"/>
                        <a:sym typeface="Montserrat"/>
                      </a:endParaRPr>
                    </a:p>
                  </a:txBody>
                  <a:tcPr marT="91425" marB="91425" marR="91425" marL="91425"/>
                </a:tc>
              </a:tr>
              <a:tr h="384400">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Numpy, Pandas</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Software</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Free</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3 months</a:t>
                      </a:r>
                      <a:endParaRPr b="1" sz="1200">
                        <a:solidFill>
                          <a:schemeClr val="lt1"/>
                        </a:solidFill>
                        <a:latin typeface="Montserrat"/>
                        <a:ea typeface="Montserrat"/>
                        <a:cs typeface="Montserrat"/>
                        <a:sym typeface="Montserrat"/>
                      </a:endParaRPr>
                    </a:p>
                  </a:txBody>
                  <a:tcPr marT="91425" marB="91425" marR="91425" marL="91425"/>
                </a:tc>
                <a:tc>
                  <a:txBody>
                    <a:bodyPr/>
                    <a:lstStyle/>
                    <a:p>
                      <a:pPr indent="0" lvl="0" marL="0" rtl="0" algn="l">
                        <a:spcBef>
                          <a:spcPts val="0"/>
                        </a:spcBef>
                        <a:spcAft>
                          <a:spcPts val="0"/>
                        </a:spcAft>
                        <a:buNone/>
                      </a:pPr>
                      <a:r>
                        <a:rPr b="1" lang="en" sz="1200">
                          <a:solidFill>
                            <a:schemeClr val="lt1"/>
                          </a:solidFill>
                          <a:latin typeface="Montserrat"/>
                          <a:ea typeface="Montserrat"/>
                          <a:cs typeface="Montserrat"/>
                          <a:sym typeface="Montserrat"/>
                        </a:rPr>
                        <a:t>Libraries</a:t>
                      </a:r>
                      <a:endParaRPr b="1" sz="1200">
                        <a:solidFill>
                          <a:schemeClr val="lt1"/>
                        </a:solidFill>
                        <a:latin typeface="Montserrat"/>
                        <a:ea typeface="Montserrat"/>
                        <a:cs typeface="Montserrat"/>
                        <a:sym typeface="Montserrat"/>
                      </a:endParaRPr>
                    </a:p>
                  </a:txBody>
                  <a:tcPr marT="91425" marB="91425" marR="91425" marL="91425"/>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87" name="Shape 187"/>
        <p:cNvGrpSpPr/>
        <p:nvPr/>
      </p:nvGrpSpPr>
      <p:grpSpPr>
        <a:xfrm>
          <a:off x="0" y="0"/>
          <a:ext cx="0" cy="0"/>
          <a:chOff x="0" y="0"/>
          <a:chExt cx="0" cy="0"/>
        </a:xfrm>
      </p:grpSpPr>
      <p:pic>
        <p:nvPicPr>
          <p:cNvPr id="188" name="Google Shape;188;p21"/>
          <p:cNvPicPr preferRelativeResize="0"/>
          <p:nvPr/>
        </p:nvPicPr>
        <p:blipFill>
          <a:blip r:embed="rId3">
            <a:alphaModFix/>
          </a:blip>
          <a:stretch>
            <a:fillRect/>
          </a:stretch>
        </p:blipFill>
        <p:spPr>
          <a:xfrm>
            <a:off x="655950" y="826800"/>
            <a:ext cx="7937275" cy="4181799"/>
          </a:xfrm>
          <a:prstGeom prst="rect">
            <a:avLst/>
          </a:prstGeom>
          <a:noFill/>
          <a:ln>
            <a:noFill/>
          </a:ln>
        </p:spPr>
      </p:pic>
      <p:sp>
        <p:nvSpPr>
          <p:cNvPr id="189" name="Google Shape;189;p21"/>
          <p:cNvSpPr txBox="1"/>
          <p:nvPr/>
        </p:nvSpPr>
        <p:spPr>
          <a:xfrm>
            <a:off x="824100" y="206825"/>
            <a:ext cx="81303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500">
                <a:solidFill>
                  <a:schemeClr val="lt1"/>
                </a:solidFill>
              </a:rPr>
              <a:t>Project Plan - Work Breakdown Structure</a:t>
            </a:r>
            <a:endParaRPr b="1" sz="25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